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1309350" cx="20104100"/>
  <p:notesSz cx="20104100" cy="11309350"/>
  <p:embeddedFontLst>
    <p:embeddedFont>
      <p:font typeface="Roboto Mon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4" roundtripDataSignature="AMtx7mhJxXk3Rtou2GUXAld/hR7L1Byw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regular.fntdata"/><Relationship Id="rId11" Type="http://schemas.openxmlformats.org/officeDocument/2006/relationships/slide" Target="slides/slide6.xml"/><Relationship Id="rId22" Type="http://schemas.openxmlformats.org/officeDocument/2006/relationships/font" Target="fonts/RobotoMono-italic.fntdata"/><Relationship Id="rId10" Type="http://schemas.openxmlformats.org/officeDocument/2006/relationships/slide" Target="slides/slide5.xml"/><Relationship Id="rId21" Type="http://schemas.openxmlformats.org/officeDocument/2006/relationships/font" Target="fonts/RobotoMono-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11387138" y="0"/>
            <a:ext cx="8712200" cy="5667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742613"/>
            <a:ext cx="8712200" cy="566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7320215e8_1_35: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317320215e8_1_35: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7320215e8_1_11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7320215e8_1_110: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317320215e8_1_110: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7320215e8_1_117: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7320215e8_1_117: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317320215e8_1_117: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7320215e8_1_125: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7320215e8_1_125: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317320215e8_1_125: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7320215e8_1_133: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7320215e8_1_133: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317320215e8_1_133: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7320215e8_1_141: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7320215e8_1_141: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17320215e8_1_141: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7320215e8_1_6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17320215e8_1_60: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317320215e8_1_60: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7320215e8_1_66: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7320215e8_1_66: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17320215e8_1_66: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7320215e8_1_76: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7320215e8_1_76: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317320215e8_1_76: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3.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13"/>
          <p:cNvPicPr preferRelativeResize="0"/>
          <p:nvPr/>
        </p:nvPicPr>
        <p:blipFill rotWithShape="1">
          <a:blip r:embed="rId2">
            <a:alphaModFix/>
          </a:blip>
          <a:srcRect b="0" l="0" r="0" t="0"/>
          <a:stretch/>
        </p:blipFill>
        <p:spPr>
          <a:xfrm>
            <a:off x="-38740" y="-789172"/>
            <a:ext cx="20129562" cy="12098522"/>
          </a:xfrm>
          <a:prstGeom prst="rect">
            <a:avLst/>
          </a:prstGeom>
          <a:noFill/>
          <a:ln>
            <a:noFill/>
          </a:ln>
        </p:spPr>
      </p:pic>
      <p:pic>
        <p:nvPicPr>
          <p:cNvPr id="17" name="Google Shape;17;p13"/>
          <p:cNvPicPr preferRelativeResize="0"/>
          <p:nvPr/>
        </p:nvPicPr>
        <p:blipFill rotWithShape="1">
          <a:blip r:embed="rId3">
            <a:alphaModFix/>
          </a:blip>
          <a:srcRect b="365" l="1960" r="2315" t="38419"/>
          <a:stretch/>
        </p:blipFill>
        <p:spPr>
          <a:xfrm>
            <a:off x="0" y="0"/>
            <a:ext cx="20104099" cy="11309350"/>
          </a:xfrm>
          <a:prstGeom prst="rect">
            <a:avLst/>
          </a:prstGeom>
          <a:noFill/>
          <a:ln>
            <a:noFill/>
          </a:ln>
        </p:spPr>
      </p:pic>
      <p:grpSp>
        <p:nvGrpSpPr>
          <p:cNvPr id="18" name="Google Shape;18;p13"/>
          <p:cNvGrpSpPr/>
          <p:nvPr/>
        </p:nvGrpSpPr>
        <p:grpSpPr>
          <a:xfrm>
            <a:off x="8375650" y="10531475"/>
            <a:ext cx="3894979" cy="335915"/>
            <a:chOff x="8592670" y="10723202"/>
            <a:chExt cx="3894979" cy="335915"/>
          </a:xfrm>
        </p:grpSpPr>
        <p:sp>
          <p:nvSpPr>
            <p:cNvPr id="19" name="Google Shape;19;p13"/>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13"/>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13"/>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13"/>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 name="Google Shape;23;p13"/>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13"/>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13"/>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13"/>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13"/>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 name="Google Shape;28;p13"/>
          <p:cNvSpPr/>
          <p:nvPr/>
        </p:nvSpPr>
        <p:spPr>
          <a:xfrm>
            <a:off x="5092767" y="8274010"/>
            <a:ext cx="10694670" cy="53340"/>
          </a:xfrm>
          <a:custGeom>
            <a:rect b="b" l="l" r="r" t="t"/>
            <a:pathLst>
              <a:path extrusionOk="0" h="53340" w="10694669">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 name="Google Shape;29;p13"/>
          <p:cNvSpPr/>
          <p:nvPr/>
        </p:nvSpPr>
        <p:spPr>
          <a:xfrm>
            <a:off x="5092767" y="7228339"/>
            <a:ext cx="10694670" cy="1045671"/>
          </a:xfrm>
          <a:custGeom>
            <a:rect b="b" l="l" r="r" t="t"/>
            <a:pathLst>
              <a:path extrusionOk="0" h="1025525" w="10694669">
                <a:moveTo>
                  <a:pt x="10694197" y="0"/>
                </a:moveTo>
                <a:lnTo>
                  <a:pt x="0" y="0"/>
                </a:lnTo>
                <a:lnTo>
                  <a:pt x="0" y="1025330"/>
                </a:lnTo>
                <a:lnTo>
                  <a:pt x="10694197" y="1025330"/>
                </a:lnTo>
                <a:lnTo>
                  <a:pt x="10694197"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 name="Google Shape;30;p13"/>
          <p:cNvSpPr txBox="1"/>
          <p:nvPr>
            <p:ph idx="1" type="body"/>
          </p:nvPr>
        </p:nvSpPr>
        <p:spPr>
          <a:xfrm>
            <a:off x="5138402" y="7307097"/>
            <a:ext cx="10649035" cy="830997"/>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5400">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13"/>
          <p:cNvSpPr txBox="1"/>
          <p:nvPr>
            <p:ph idx="2" type="body"/>
          </p:nvPr>
        </p:nvSpPr>
        <p:spPr>
          <a:xfrm>
            <a:off x="4718050" y="6152227"/>
            <a:ext cx="11429999" cy="923330"/>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6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13"/>
          <p:cNvSpPr txBox="1"/>
          <p:nvPr>
            <p:ph idx="3" type="body"/>
          </p:nvPr>
        </p:nvSpPr>
        <p:spPr>
          <a:xfrm>
            <a:off x="5092767" y="8483560"/>
            <a:ext cx="10694988" cy="492443"/>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sz="32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33" name="Google Shape;33;p13"/>
          <p:cNvPicPr preferRelativeResize="0"/>
          <p:nvPr/>
        </p:nvPicPr>
        <p:blipFill rotWithShape="1">
          <a:blip r:embed="rId4">
            <a:alphaModFix/>
          </a:blip>
          <a:srcRect b="0" l="0" r="0" t="0"/>
          <a:stretch/>
        </p:blipFill>
        <p:spPr>
          <a:xfrm>
            <a:off x="7519377" y="8918485"/>
            <a:ext cx="5904958" cy="1460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34" name="Shape 34"/>
        <p:cNvGrpSpPr/>
        <p:nvPr/>
      </p:nvGrpSpPr>
      <p:grpSpPr>
        <a:xfrm>
          <a:off x="0" y="0"/>
          <a:ext cx="0" cy="0"/>
          <a:chOff x="0" y="0"/>
          <a:chExt cx="0" cy="0"/>
        </a:xfrm>
      </p:grpSpPr>
      <p:sp>
        <p:nvSpPr>
          <p:cNvPr id="35" name="Google Shape;35;p14"/>
          <p:cNvSpPr/>
          <p:nvPr/>
        </p:nvSpPr>
        <p:spPr>
          <a:xfrm>
            <a:off x="14603006" y="1768475"/>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 name="Google Shape;36;p14"/>
          <p:cNvSpPr/>
          <p:nvPr/>
        </p:nvSpPr>
        <p:spPr>
          <a:xfrm>
            <a:off x="10415337" y="1768476"/>
            <a:ext cx="3392804" cy="7616568"/>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 name="Google Shape;37;p14"/>
          <p:cNvSpPr/>
          <p:nvPr/>
        </p:nvSpPr>
        <p:spPr>
          <a:xfrm>
            <a:off x="6347214" y="1813303"/>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 name="Google Shape;38;p14"/>
          <p:cNvSpPr/>
          <p:nvPr/>
        </p:nvSpPr>
        <p:spPr>
          <a:xfrm>
            <a:off x="2235659" y="1820288"/>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 name="Google Shape;39;p14"/>
          <p:cNvSpPr txBox="1"/>
          <p:nvPr>
            <p:ph idx="1" type="body"/>
          </p:nvPr>
        </p:nvSpPr>
        <p:spPr>
          <a:xfrm>
            <a:off x="2432050"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4"/>
          <p:cNvSpPr txBox="1"/>
          <p:nvPr>
            <p:ph idx="2" type="body"/>
          </p:nvPr>
        </p:nvSpPr>
        <p:spPr>
          <a:xfrm>
            <a:off x="2432050"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4"/>
          <p:cNvSpPr txBox="1"/>
          <p:nvPr>
            <p:ph idx="3" type="body"/>
          </p:nvPr>
        </p:nvSpPr>
        <p:spPr>
          <a:xfrm>
            <a:off x="2520907"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4"/>
          <p:cNvSpPr txBox="1"/>
          <p:nvPr>
            <p:ph idx="4" type="body"/>
          </p:nvPr>
        </p:nvSpPr>
        <p:spPr>
          <a:xfrm>
            <a:off x="6569873"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14"/>
          <p:cNvSpPr txBox="1"/>
          <p:nvPr>
            <p:ph idx="5" type="body"/>
          </p:nvPr>
        </p:nvSpPr>
        <p:spPr>
          <a:xfrm>
            <a:off x="6569873"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4"/>
          <p:cNvSpPr txBox="1"/>
          <p:nvPr>
            <p:ph idx="6" type="body"/>
          </p:nvPr>
        </p:nvSpPr>
        <p:spPr>
          <a:xfrm>
            <a:off x="6658730"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4"/>
          <p:cNvSpPr txBox="1"/>
          <p:nvPr>
            <p:ph idx="7" type="body"/>
          </p:nvPr>
        </p:nvSpPr>
        <p:spPr>
          <a:xfrm>
            <a:off x="10642730"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4"/>
          <p:cNvSpPr txBox="1"/>
          <p:nvPr>
            <p:ph idx="8" type="body"/>
          </p:nvPr>
        </p:nvSpPr>
        <p:spPr>
          <a:xfrm>
            <a:off x="10642730"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4"/>
          <p:cNvSpPr txBox="1"/>
          <p:nvPr>
            <p:ph idx="9" type="body"/>
          </p:nvPr>
        </p:nvSpPr>
        <p:spPr>
          <a:xfrm>
            <a:off x="10731587"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4"/>
          <p:cNvSpPr txBox="1"/>
          <p:nvPr>
            <p:ph idx="13" type="body"/>
          </p:nvPr>
        </p:nvSpPr>
        <p:spPr>
          <a:xfrm>
            <a:off x="14844104"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4"/>
          <p:cNvSpPr txBox="1"/>
          <p:nvPr>
            <p:ph idx="14" type="body"/>
          </p:nvPr>
        </p:nvSpPr>
        <p:spPr>
          <a:xfrm>
            <a:off x="14844104"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4"/>
          <p:cNvSpPr txBox="1"/>
          <p:nvPr>
            <p:ph idx="15" type="body"/>
          </p:nvPr>
        </p:nvSpPr>
        <p:spPr>
          <a:xfrm>
            <a:off x="14932961"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4"/>
          <p:cNvSpPr/>
          <p:nvPr/>
        </p:nvSpPr>
        <p:spPr>
          <a:xfrm>
            <a:off x="3579241"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14"/>
          <p:cNvSpPr/>
          <p:nvPr/>
        </p:nvSpPr>
        <p:spPr>
          <a:xfrm>
            <a:off x="7667696"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14"/>
          <p:cNvSpPr/>
          <p:nvPr/>
        </p:nvSpPr>
        <p:spPr>
          <a:xfrm>
            <a:off x="15995650"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14"/>
          <p:cNvSpPr/>
          <p:nvPr/>
        </p:nvSpPr>
        <p:spPr>
          <a:xfrm>
            <a:off x="11728450" y="571988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5" name="Google Shape;55;p14"/>
          <p:cNvGrpSpPr/>
          <p:nvPr/>
        </p:nvGrpSpPr>
        <p:grpSpPr>
          <a:xfrm>
            <a:off x="11728450" y="10226675"/>
            <a:ext cx="7874883" cy="697591"/>
            <a:chOff x="6622225" y="6259219"/>
            <a:chExt cx="5372103" cy="475884"/>
          </a:xfrm>
        </p:grpSpPr>
        <p:grpSp>
          <p:nvGrpSpPr>
            <p:cNvPr id="56" name="Google Shape;56;p14"/>
            <p:cNvGrpSpPr/>
            <p:nvPr/>
          </p:nvGrpSpPr>
          <p:grpSpPr>
            <a:xfrm>
              <a:off x="6622225" y="6411950"/>
              <a:ext cx="2602283" cy="224429"/>
              <a:chOff x="8592670" y="10723202"/>
              <a:chExt cx="3894979" cy="335915"/>
            </a:xfrm>
          </p:grpSpPr>
          <p:sp>
            <p:nvSpPr>
              <p:cNvPr id="57" name="Google Shape;57;p14"/>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 name="Google Shape;58;p14"/>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 name="Google Shape;59;p14"/>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 name="Google Shape;60;p14"/>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 name="Google Shape;61;p14"/>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 name="Google Shape;62;p14"/>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 name="Google Shape;63;p14"/>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 name="Google Shape;64;p14"/>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 name="Google Shape;65;p14"/>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66" name="Google Shape;66;p14"/>
            <p:cNvPicPr preferRelativeResize="0"/>
            <p:nvPr/>
          </p:nvPicPr>
          <p:blipFill rotWithShape="1">
            <a:blip r:embed="rId2">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67" name="Shape 67"/>
        <p:cNvGrpSpPr/>
        <p:nvPr/>
      </p:nvGrpSpPr>
      <p:grpSpPr>
        <a:xfrm>
          <a:off x="0" y="0"/>
          <a:ext cx="0" cy="0"/>
          <a:chOff x="0" y="0"/>
          <a:chExt cx="0" cy="0"/>
        </a:xfrm>
      </p:grpSpPr>
      <p:sp>
        <p:nvSpPr>
          <p:cNvPr id="68" name="Google Shape;68;p15"/>
          <p:cNvSpPr/>
          <p:nvPr/>
        </p:nvSpPr>
        <p:spPr>
          <a:xfrm>
            <a:off x="1" y="828729"/>
            <a:ext cx="4946650" cy="1168346"/>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5"/>
          <p:cNvSpPr/>
          <p:nvPr/>
        </p:nvSpPr>
        <p:spPr>
          <a:xfrm>
            <a:off x="4998572" y="828729"/>
            <a:ext cx="152400" cy="1168346"/>
          </a:xfrm>
          <a:custGeom>
            <a:rect b="b" l="l" r="r" t="t"/>
            <a:pathLst>
              <a:path extrusionOk="0" h="6827520" w="53339">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15"/>
          <p:cNvSpPr txBox="1"/>
          <p:nvPr>
            <p:ph idx="1" type="body"/>
          </p:nvPr>
        </p:nvSpPr>
        <p:spPr>
          <a:xfrm>
            <a:off x="574040" y="1258411"/>
            <a:ext cx="4343400" cy="1477328"/>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sz="48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5"/>
          <p:cNvSpPr txBox="1"/>
          <p:nvPr>
            <p:ph idx="2" type="body"/>
          </p:nvPr>
        </p:nvSpPr>
        <p:spPr>
          <a:xfrm>
            <a:off x="574675" y="2911475"/>
            <a:ext cx="4343400" cy="1231106"/>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sz="2000">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72" name="Google Shape;72;p15"/>
          <p:cNvGrpSpPr/>
          <p:nvPr/>
        </p:nvGrpSpPr>
        <p:grpSpPr>
          <a:xfrm>
            <a:off x="11728450" y="10226675"/>
            <a:ext cx="7874883" cy="697591"/>
            <a:chOff x="6622225" y="6259219"/>
            <a:chExt cx="5372103" cy="475884"/>
          </a:xfrm>
        </p:grpSpPr>
        <p:grpSp>
          <p:nvGrpSpPr>
            <p:cNvPr id="73" name="Google Shape;73;p15"/>
            <p:cNvGrpSpPr/>
            <p:nvPr/>
          </p:nvGrpSpPr>
          <p:grpSpPr>
            <a:xfrm>
              <a:off x="6622225" y="6411950"/>
              <a:ext cx="2602283" cy="224429"/>
              <a:chOff x="8592670" y="10723202"/>
              <a:chExt cx="3894979" cy="335915"/>
            </a:xfrm>
          </p:grpSpPr>
          <p:sp>
            <p:nvSpPr>
              <p:cNvPr id="74" name="Google Shape;74;p15"/>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 name="Google Shape;75;p15"/>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 name="Google Shape;76;p15"/>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 name="Google Shape;77;p15"/>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 name="Google Shape;78;p15"/>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 name="Google Shape;79;p15"/>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 name="Google Shape;80;p15"/>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 name="Google Shape;81;p15"/>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 name="Google Shape;82;p15"/>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83" name="Google Shape;83;p15"/>
            <p:cNvPicPr preferRelativeResize="0"/>
            <p:nvPr/>
          </p:nvPicPr>
          <p:blipFill rotWithShape="1">
            <a:blip r:embed="rId2">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 name="Shape 84"/>
        <p:cNvGrpSpPr/>
        <p:nvPr/>
      </p:nvGrpSpPr>
      <p:grpSpPr>
        <a:xfrm>
          <a:off x="0" y="0"/>
          <a:ext cx="0" cy="0"/>
          <a:chOff x="0" y="0"/>
          <a:chExt cx="0" cy="0"/>
        </a:xfrm>
      </p:grpSpPr>
      <p:pic>
        <p:nvPicPr>
          <p:cNvPr id="85" name="Google Shape;85;p16"/>
          <p:cNvPicPr preferRelativeResize="0"/>
          <p:nvPr/>
        </p:nvPicPr>
        <p:blipFill rotWithShape="1">
          <a:blip r:embed="rId2">
            <a:alphaModFix/>
          </a:blip>
          <a:srcRect b="17231" l="0" r="0" t="23778"/>
          <a:stretch/>
        </p:blipFill>
        <p:spPr>
          <a:xfrm>
            <a:off x="-16927" y="-6290"/>
            <a:ext cx="20104100" cy="7412183"/>
          </a:xfrm>
          <a:prstGeom prst="rect">
            <a:avLst/>
          </a:prstGeom>
          <a:noFill/>
          <a:ln>
            <a:noFill/>
          </a:ln>
        </p:spPr>
      </p:pic>
      <p:grpSp>
        <p:nvGrpSpPr>
          <p:cNvPr id="86" name="Google Shape;86;p16"/>
          <p:cNvGrpSpPr/>
          <p:nvPr/>
        </p:nvGrpSpPr>
        <p:grpSpPr>
          <a:xfrm>
            <a:off x="1278903" y="7528560"/>
            <a:ext cx="3894979" cy="335915"/>
            <a:chOff x="8592670" y="10723202"/>
            <a:chExt cx="3894979" cy="335915"/>
          </a:xfrm>
        </p:grpSpPr>
        <p:sp>
          <p:nvSpPr>
            <p:cNvPr id="87" name="Google Shape;87;p16"/>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6"/>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6"/>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6"/>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6"/>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6"/>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6"/>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6"/>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6"/>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 name="Google Shape;96;p16"/>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7" name="Google Shape;97;p16"/>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98" name="Google Shape;98;p16"/>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99" name="Google Shape;99;p16"/>
          <p:cNvGrpSpPr/>
          <p:nvPr/>
        </p:nvGrpSpPr>
        <p:grpSpPr>
          <a:xfrm>
            <a:off x="11728450" y="10226675"/>
            <a:ext cx="7874883" cy="697591"/>
            <a:chOff x="6622225" y="6259219"/>
            <a:chExt cx="5372103" cy="475884"/>
          </a:xfrm>
        </p:grpSpPr>
        <p:grpSp>
          <p:nvGrpSpPr>
            <p:cNvPr id="100" name="Google Shape;100;p16"/>
            <p:cNvGrpSpPr/>
            <p:nvPr/>
          </p:nvGrpSpPr>
          <p:grpSpPr>
            <a:xfrm>
              <a:off x="6622225" y="6411950"/>
              <a:ext cx="2602283" cy="224429"/>
              <a:chOff x="8592670" y="10723202"/>
              <a:chExt cx="3894979" cy="335915"/>
            </a:xfrm>
          </p:grpSpPr>
          <p:sp>
            <p:nvSpPr>
              <p:cNvPr id="101" name="Google Shape;101;p16"/>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 name="Google Shape;102;p16"/>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 name="Google Shape;103;p16"/>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 name="Google Shape;104;p16"/>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 name="Google Shape;105;p16"/>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 name="Google Shape;106;p16"/>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 name="Google Shape;107;p16"/>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 name="Google Shape;108;p16"/>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 name="Google Shape;109;p16"/>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10" name="Google Shape;110;p16"/>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1" name="Shape 111"/>
        <p:cNvGrpSpPr/>
        <p:nvPr/>
      </p:nvGrpSpPr>
      <p:grpSpPr>
        <a:xfrm>
          <a:off x="0" y="0"/>
          <a:ext cx="0" cy="0"/>
          <a:chOff x="0" y="0"/>
          <a:chExt cx="0" cy="0"/>
        </a:xfrm>
      </p:grpSpPr>
      <p:pic>
        <p:nvPicPr>
          <p:cNvPr id="112" name="Google Shape;112;p17"/>
          <p:cNvPicPr preferRelativeResize="0"/>
          <p:nvPr/>
        </p:nvPicPr>
        <p:blipFill rotWithShape="1">
          <a:blip r:embed="rId2">
            <a:alphaModFix/>
          </a:blip>
          <a:srcRect b="20538" l="0" r="0" t="24342"/>
          <a:stretch/>
        </p:blipFill>
        <p:spPr>
          <a:xfrm>
            <a:off x="-6351" y="8332"/>
            <a:ext cx="20110451" cy="7391399"/>
          </a:xfrm>
          <a:prstGeom prst="rect">
            <a:avLst/>
          </a:prstGeom>
          <a:noFill/>
          <a:ln>
            <a:noFill/>
          </a:ln>
        </p:spPr>
      </p:pic>
      <p:grpSp>
        <p:nvGrpSpPr>
          <p:cNvPr id="113" name="Google Shape;113;p17"/>
          <p:cNvGrpSpPr/>
          <p:nvPr/>
        </p:nvGrpSpPr>
        <p:grpSpPr>
          <a:xfrm>
            <a:off x="1278903" y="7528560"/>
            <a:ext cx="3894979" cy="335915"/>
            <a:chOff x="8592670" y="10723202"/>
            <a:chExt cx="3894979" cy="335915"/>
          </a:xfrm>
        </p:grpSpPr>
        <p:sp>
          <p:nvSpPr>
            <p:cNvPr id="114" name="Google Shape;114;p17"/>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7"/>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7"/>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7"/>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7"/>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7"/>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7"/>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7"/>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7"/>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 name="Google Shape;123;p17"/>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4" name="Google Shape;124;p17"/>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25" name="Google Shape;125;p17"/>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126" name="Google Shape;126;p17"/>
          <p:cNvGrpSpPr/>
          <p:nvPr/>
        </p:nvGrpSpPr>
        <p:grpSpPr>
          <a:xfrm>
            <a:off x="11728450" y="10226675"/>
            <a:ext cx="7874883" cy="697591"/>
            <a:chOff x="6622225" y="6259219"/>
            <a:chExt cx="5372103" cy="475884"/>
          </a:xfrm>
        </p:grpSpPr>
        <p:grpSp>
          <p:nvGrpSpPr>
            <p:cNvPr id="127" name="Google Shape;127;p17"/>
            <p:cNvGrpSpPr/>
            <p:nvPr/>
          </p:nvGrpSpPr>
          <p:grpSpPr>
            <a:xfrm>
              <a:off x="6622225" y="6411950"/>
              <a:ext cx="2602283" cy="224429"/>
              <a:chOff x="8592670" y="10723202"/>
              <a:chExt cx="3894979" cy="335915"/>
            </a:xfrm>
          </p:grpSpPr>
          <p:sp>
            <p:nvSpPr>
              <p:cNvPr id="128" name="Google Shape;128;p17"/>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 name="Google Shape;129;p17"/>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 name="Google Shape;130;p17"/>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17"/>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 name="Google Shape;132;p17"/>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Google Shape;133;p17"/>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 name="Google Shape;134;p17"/>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p17"/>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 name="Google Shape;136;p17"/>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37" name="Google Shape;137;p17"/>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138"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b="32683" l="32" r="-31" t="8908"/>
          <a:stretch/>
        </p:blipFill>
        <p:spPr>
          <a:xfrm>
            <a:off x="-1" y="-7839"/>
            <a:ext cx="20104100" cy="7338914"/>
          </a:xfrm>
          <a:prstGeom prst="rect">
            <a:avLst/>
          </a:prstGeom>
          <a:noFill/>
          <a:ln>
            <a:noFill/>
          </a:ln>
        </p:spPr>
      </p:pic>
      <p:grpSp>
        <p:nvGrpSpPr>
          <p:cNvPr id="140" name="Google Shape;140;p18"/>
          <p:cNvGrpSpPr/>
          <p:nvPr/>
        </p:nvGrpSpPr>
        <p:grpSpPr>
          <a:xfrm>
            <a:off x="1278903" y="7528560"/>
            <a:ext cx="3894979" cy="335915"/>
            <a:chOff x="8592670" y="10723202"/>
            <a:chExt cx="3894979" cy="335915"/>
          </a:xfrm>
        </p:grpSpPr>
        <p:sp>
          <p:nvSpPr>
            <p:cNvPr id="141" name="Google Shape;141;p18"/>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18"/>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8"/>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18"/>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18"/>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8"/>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8"/>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8"/>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8"/>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0" name="Google Shape;150;p18"/>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1" name="Google Shape;151;p18"/>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52" name="Google Shape;152;p18"/>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153" name="Google Shape;153;p18"/>
          <p:cNvGrpSpPr/>
          <p:nvPr/>
        </p:nvGrpSpPr>
        <p:grpSpPr>
          <a:xfrm>
            <a:off x="11728450" y="10226675"/>
            <a:ext cx="7874883" cy="697591"/>
            <a:chOff x="6622225" y="6259219"/>
            <a:chExt cx="5372103" cy="475884"/>
          </a:xfrm>
        </p:grpSpPr>
        <p:grpSp>
          <p:nvGrpSpPr>
            <p:cNvPr id="154" name="Google Shape;154;p18"/>
            <p:cNvGrpSpPr/>
            <p:nvPr/>
          </p:nvGrpSpPr>
          <p:grpSpPr>
            <a:xfrm>
              <a:off x="6622225" y="6411950"/>
              <a:ext cx="2602283" cy="224429"/>
              <a:chOff x="8592670" y="10723202"/>
              <a:chExt cx="3894979" cy="335915"/>
            </a:xfrm>
          </p:grpSpPr>
          <p:sp>
            <p:nvSpPr>
              <p:cNvPr id="155" name="Google Shape;155;p18"/>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 name="Google Shape;156;p18"/>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 name="Google Shape;157;p18"/>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 name="Google Shape;158;p18"/>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 name="Google Shape;159;p18"/>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0" name="Google Shape;160;p18"/>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1" name="Google Shape;161;p18"/>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18"/>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3" name="Google Shape;163;p18"/>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64" name="Google Shape;164;p18"/>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5" name="Shape 165"/>
        <p:cNvGrpSpPr/>
        <p:nvPr/>
      </p:nvGrpSpPr>
      <p:grpSpPr>
        <a:xfrm>
          <a:off x="0" y="0"/>
          <a:ext cx="0" cy="0"/>
          <a:chOff x="0" y="0"/>
          <a:chExt cx="0" cy="0"/>
        </a:xfrm>
      </p:grpSpPr>
      <p:grpSp>
        <p:nvGrpSpPr>
          <p:cNvPr id="166" name="Google Shape;166;p19"/>
          <p:cNvGrpSpPr/>
          <p:nvPr/>
        </p:nvGrpSpPr>
        <p:grpSpPr>
          <a:xfrm>
            <a:off x="1278903" y="7528560"/>
            <a:ext cx="3894979" cy="335915"/>
            <a:chOff x="8592670" y="10723202"/>
            <a:chExt cx="3894979" cy="335915"/>
          </a:xfrm>
        </p:grpSpPr>
        <p:sp>
          <p:nvSpPr>
            <p:cNvPr id="167" name="Google Shape;167;p19"/>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19"/>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9"/>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19"/>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19"/>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9"/>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19"/>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9"/>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9"/>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 name="Google Shape;176;p19"/>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77" name="Google Shape;177;p19"/>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78" name="Google Shape;178;p19"/>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179" name="Google Shape;179;p19"/>
          <p:cNvPicPr preferRelativeResize="0"/>
          <p:nvPr/>
        </p:nvPicPr>
        <p:blipFill rotWithShape="1">
          <a:blip r:embed="rId2">
            <a:alphaModFix/>
          </a:blip>
          <a:srcRect b="0" l="0" r="0" t="0"/>
          <a:stretch/>
        </p:blipFill>
        <p:spPr>
          <a:xfrm>
            <a:off x="-1" y="0"/>
            <a:ext cx="20104101" cy="7339012"/>
          </a:xfrm>
          <a:prstGeom prst="rect">
            <a:avLst/>
          </a:prstGeom>
          <a:noFill/>
          <a:ln>
            <a:noFill/>
          </a:ln>
        </p:spPr>
      </p:pic>
      <p:grpSp>
        <p:nvGrpSpPr>
          <p:cNvPr id="180" name="Google Shape;180;p19"/>
          <p:cNvGrpSpPr/>
          <p:nvPr/>
        </p:nvGrpSpPr>
        <p:grpSpPr>
          <a:xfrm>
            <a:off x="11728450" y="10226675"/>
            <a:ext cx="7874883" cy="697591"/>
            <a:chOff x="6622225" y="6259219"/>
            <a:chExt cx="5372103" cy="475884"/>
          </a:xfrm>
        </p:grpSpPr>
        <p:grpSp>
          <p:nvGrpSpPr>
            <p:cNvPr id="181" name="Google Shape;181;p19"/>
            <p:cNvGrpSpPr/>
            <p:nvPr/>
          </p:nvGrpSpPr>
          <p:grpSpPr>
            <a:xfrm>
              <a:off x="6622225" y="6411950"/>
              <a:ext cx="2602283" cy="224429"/>
              <a:chOff x="8592670" y="10723202"/>
              <a:chExt cx="3894979" cy="335915"/>
            </a:xfrm>
          </p:grpSpPr>
          <p:sp>
            <p:nvSpPr>
              <p:cNvPr id="182" name="Google Shape;182;p19"/>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3" name="Google Shape;183;p19"/>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4" name="Google Shape;184;p19"/>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p19"/>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6" name="Google Shape;186;p19"/>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7" name="Google Shape;187;p19"/>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8" name="Google Shape;188;p19"/>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9" name="Google Shape;189;p19"/>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0" name="Google Shape;190;p19"/>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91" name="Google Shape;191;p19"/>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80393" y="2411901"/>
            <a:ext cx="3956050" cy="133159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855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1005205" y="2601150"/>
            <a:ext cx="18093690" cy="7464171"/>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12"/>
          <p:cNvSpPr txBox="1"/>
          <p:nvPr>
            <p:ph idx="11" type="ftr"/>
          </p:nvPr>
        </p:nvSpPr>
        <p:spPr>
          <a:xfrm>
            <a:off x="6835394" y="10517696"/>
            <a:ext cx="6433312" cy="56546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0" type="dt"/>
          </p:nvPr>
        </p:nvSpPr>
        <p:spPr>
          <a:xfrm>
            <a:off x="1005205" y="10517696"/>
            <a:ext cx="4623943" cy="565467"/>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17320215e8_1_35"/>
          <p:cNvSpPr txBox="1"/>
          <p:nvPr/>
        </p:nvSpPr>
        <p:spPr>
          <a:xfrm>
            <a:off x="1510600" y="8407000"/>
            <a:ext cx="17082900" cy="6723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CL" sz="3000">
                <a:solidFill>
                  <a:schemeClr val="lt1"/>
                </a:solidFill>
                <a:latin typeface="Comic Sans MS"/>
                <a:ea typeface="Comic Sans MS"/>
                <a:cs typeface="Comic Sans MS"/>
                <a:sym typeface="Comic Sans MS"/>
              </a:rPr>
              <a:t>José Ignacio Acevedo Caro - </a:t>
            </a:r>
            <a:r>
              <a:rPr lang="es-CL" sz="3000">
                <a:solidFill>
                  <a:schemeClr val="lt1"/>
                </a:solidFill>
                <a:latin typeface="Comic Sans MS"/>
                <a:ea typeface="Comic Sans MS"/>
                <a:cs typeface="Comic Sans MS"/>
                <a:sym typeface="Comic Sans MS"/>
              </a:rPr>
              <a:t>Michael Jordan</a:t>
            </a:r>
            <a:r>
              <a:rPr lang="es-CL" sz="3000">
                <a:solidFill>
                  <a:schemeClr val="lt1"/>
                </a:solidFill>
                <a:latin typeface="Comic Sans MS"/>
                <a:ea typeface="Comic Sans MS"/>
                <a:cs typeface="Comic Sans MS"/>
                <a:sym typeface="Comic Sans MS"/>
              </a:rPr>
              <a:t> Bustos Figueroa -  Benjamín Alonso Filipini Parra</a:t>
            </a:r>
            <a:endParaRPr sz="1800">
              <a:solidFill>
                <a:schemeClr val="lt1"/>
              </a:solidFill>
              <a:latin typeface="Calibri"/>
              <a:ea typeface="Calibri"/>
              <a:cs typeface="Calibri"/>
              <a:sym typeface="Calibri"/>
            </a:endParaRPr>
          </a:p>
        </p:txBody>
      </p:sp>
      <p:sp>
        <p:nvSpPr>
          <p:cNvPr id="197" name="Google Shape;197;g317320215e8_1_35"/>
          <p:cNvSpPr txBox="1"/>
          <p:nvPr/>
        </p:nvSpPr>
        <p:spPr>
          <a:xfrm>
            <a:off x="7652200" y="7262063"/>
            <a:ext cx="57615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es-CL" sz="5300">
                <a:solidFill>
                  <a:schemeClr val="dk1"/>
                </a:solidFill>
                <a:latin typeface="Calibri"/>
                <a:ea typeface="Calibri"/>
                <a:cs typeface="Calibri"/>
                <a:sym typeface="Calibri"/>
              </a:rPr>
              <a:t>MENU TOUCH</a:t>
            </a:r>
            <a:endParaRPr/>
          </a:p>
        </p:txBody>
      </p:sp>
      <p:sp>
        <p:nvSpPr>
          <p:cNvPr id="198" name="Google Shape;198;g317320215e8_1_35"/>
          <p:cNvSpPr txBox="1"/>
          <p:nvPr/>
        </p:nvSpPr>
        <p:spPr>
          <a:xfrm>
            <a:off x="0" y="10385950"/>
            <a:ext cx="7243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L" sz="2200">
                <a:solidFill>
                  <a:schemeClr val="lt1"/>
                </a:solidFill>
                <a:latin typeface="Comic Sans MS"/>
                <a:ea typeface="Comic Sans MS"/>
                <a:cs typeface="Comic Sans MS"/>
                <a:sym typeface="Comic Sans MS"/>
              </a:rPr>
              <a:t>Docente</a:t>
            </a:r>
            <a:endParaRPr sz="2200">
              <a:solidFill>
                <a:schemeClr val="lt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s-CL" sz="2200">
                <a:solidFill>
                  <a:schemeClr val="lt1"/>
                </a:solidFill>
                <a:latin typeface="Comic Sans MS"/>
                <a:ea typeface="Comic Sans MS"/>
                <a:cs typeface="Comic Sans MS"/>
                <a:sym typeface="Comic Sans MS"/>
              </a:rPr>
              <a:t>FABIAN ALEJANDRO ALVAREZ MONTENEGRO</a:t>
            </a:r>
            <a:endParaRPr sz="2200"/>
          </a:p>
        </p:txBody>
      </p:sp>
      <p:sp>
        <p:nvSpPr>
          <p:cNvPr id="199" name="Google Shape;199;g317320215e8_1_35"/>
          <p:cNvSpPr txBox="1"/>
          <p:nvPr/>
        </p:nvSpPr>
        <p:spPr>
          <a:xfrm>
            <a:off x="13525675" y="9600850"/>
            <a:ext cx="64566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r">
              <a:spcBef>
                <a:spcPts val="0"/>
              </a:spcBef>
              <a:spcAft>
                <a:spcPts val="0"/>
              </a:spcAft>
              <a:buNone/>
            </a:pPr>
            <a:r>
              <a:rPr lang="es-CL" sz="2400">
                <a:solidFill>
                  <a:schemeClr val="lt1"/>
                </a:solidFill>
                <a:latin typeface="Comic Sans MS"/>
                <a:ea typeface="Comic Sans MS"/>
                <a:cs typeface="Comic Sans MS"/>
                <a:sym typeface="Comic Sans MS"/>
              </a:rPr>
              <a:t>Viernes </a:t>
            </a:r>
            <a:r>
              <a:rPr lang="es-CL" sz="2400">
                <a:solidFill>
                  <a:schemeClr val="lt1"/>
                </a:solidFill>
                <a:latin typeface="Comic Sans MS"/>
                <a:ea typeface="Comic Sans MS"/>
                <a:cs typeface="Comic Sans MS"/>
                <a:sym typeface="Comic Sans MS"/>
              </a:rPr>
              <a:t>06/12/2024</a:t>
            </a:r>
            <a:endParaRPr sz="2400">
              <a:solidFill>
                <a:schemeClr val="lt1"/>
              </a:solidFill>
              <a:latin typeface="Comic Sans MS"/>
              <a:ea typeface="Comic Sans MS"/>
              <a:cs typeface="Comic Sans MS"/>
              <a:sym typeface="Comic Sans MS"/>
            </a:endParaRPr>
          </a:p>
          <a:p>
            <a:pPr indent="0" lvl="0" marL="0" rtl="0" algn="r">
              <a:spcBef>
                <a:spcPts val="0"/>
              </a:spcBef>
              <a:spcAft>
                <a:spcPts val="0"/>
              </a:spcAft>
              <a:buNone/>
            </a:pPr>
            <a:r>
              <a:rPr lang="es-CL" sz="2400">
                <a:solidFill>
                  <a:schemeClr val="lt1"/>
                </a:solidFill>
                <a:latin typeface="Comic Sans MS"/>
                <a:ea typeface="Comic Sans MS"/>
                <a:cs typeface="Comic Sans MS"/>
                <a:sym typeface="Comic Sans MS"/>
              </a:rPr>
              <a:t> Escuela de </a:t>
            </a:r>
            <a:r>
              <a:rPr lang="es-CL" sz="2400">
                <a:solidFill>
                  <a:schemeClr val="lt1"/>
                </a:solidFill>
                <a:latin typeface="Comic Sans MS"/>
                <a:ea typeface="Comic Sans MS"/>
                <a:cs typeface="Comic Sans MS"/>
                <a:sym typeface="Comic Sans MS"/>
              </a:rPr>
              <a:t>Informática</a:t>
            </a:r>
            <a:r>
              <a:rPr lang="es-CL" sz="2400">
                <a:solidFill>
                  <a:schemeClr val="lt1"/>
                </a:solidFill>
                <a:latin typeface="Comic Sans MS"/>
                <a:ea typeface="Comic Sans MS"/>
                <a:cs typeface="Comic Sans MS"/>
                <a:sym typeface="Comic Sans MS"/>
              </a:rPr>
              <a:t> y Telecomunicaciones</a:t>
            </a:r>
            <a:endParaRPr sz="800"/>
          </a:p>
        </p:txBody>
      </p:sp>
      <p:pic>
        <p:nvPicPr>
          <p:cNvPr id="200" name="Google Shape;200;g317320215e8_1_35"/>
          <p:cNvPicPr preferRelativeResize="0"/>
          <p:nvPr/>
        </p:nvPicPr>
        <p:blipFill rotWithShape="1">
          <a:blip r:embed="rId3">
            <a:alphaModFix/>
          </a:blip>
          <a:srcRect b="-3970" l="0" r="0" t="3970"/>
          <a:stretch/>
        </p:blipFill>
        <p:spPr>
          <a:xfrm>
            <a:off x="174800" y="-1538675"/>
            <a:ext cx="4824150" cy="4824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17320215e8_1_110"/>
          <p:cNvSpPr txBox="1"/>
          <p:nvPr>
            <p:ph idx="1" type="body"/>
          </p:nvPr>
        </p:nvSpPr>
        <p:spPr>
          <a:xfrm>
            <a:off x="207525" y="827275"/>
            <a:ext cx="4845900" cy="110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s-CL" sz="3600"/>
              <a:t>Plataforma  </a:t>
            </a:r>
            <a:r>
              <a:rPr lang="es-CL" sz="3600"/>
              <a:t>Tecnológica</a:t>
            </a:r>
            <a:r>
              <a:rPr lang="es-CL" sz="3600"/>
              <a:t> utilizada</a:t>
            </a:r>
            <a:endParaRPr sz="3600"/>
          </a:p>
        </p:txBody>
      </p:sp>
      <p:sp>
        <p:nvSpPr>
          <p:cNvPr id="288" name="Google Shape;288;g317320215e8_1_110"/>
          <p:cNvSpPr txBox="1"/>
          <p:nvPr/>
        </p:nvSpPr>
        <p:spPr>
          <a:xfrm>
            <a:off x="8705775" y="355975"/>
            <a:ext cx="9600600" cy="734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CL" sz="3000">
                <a:solidFill>
                  <a:schemeClr val="dk1"/>
                </a:solidFill>
              </a:rPr>
              <a:t>Requerimientos de Hardware:</a:t>
            </a:r>
            <a:endParaRPr b="1" sz="30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s-CL" sz="1500">
                <a:solidFill>
                  <a:schemeClr val="dk1"/>
                </a:solidFill>
              </a:rPr>
              <a:t>Servidores:</a:t>
            </a:r>
            <a:r>
              <a:rPr lang="es-CL" sz="1500">
                <a:solidFill>
                  <a:schemeClr val="dk1"/>
                </a:solidFill>
              </a:rPr>
              <a:t> Capacidad escalable para manejar múltiples pedidos simultáneos.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s-CL" sz="1500">
                <a:solidFill>
                  <a:schemeClr val="dk1"/>
                </a:solidFill>
              </a:rPr>
              <a:t>Dispositivos:</a:t>
            </a:r>
            <a:r>
              <a:rPr lang="es-CL" sz="1500">
                <a:solidFill>
                  <a:schemeClr val="dk1"/>
                </a:solidFill>
              </a:rPr>
              <a:t> Tabletas para clientes y PCs para cocina, garzón y administración.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s-CL" sz="1500">
                <a:solidFill>
                  <a:schemeClr val="dk1"/>
                </a:solidFill>
              </a:rPr>
              <a:t>Red:</a:t>
            </a:r>
            <a:r>
              <a:rPr lang="es-CL" sz="1500">
                <a:solidFill>
                  <a:schemeClr val="dk1"/>
                </a:solidFill>
              </a:rPr>
              <a:t> Routers y WiFi para conectar los dispositivos.</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3000">
                <a:solidFill>
                  <a:schemeClr val="dk1"/>
                </a:solidFill>
              </a:rPr>
              <a:t>Requerimientos de Software:</a:t>
            </a:r>
            <a:endParaRPr b="1" sz="30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s-CL" sz="1500">
                <a:solidFill>
                  <a:schemeClr val="dk1"/>
                </a:solidFill>
              </a:rPr>
              <a:t>Base de Datos:</a:t>
            </a:r>
            <a:r>
              <a:rPr lang="es-CL" sz="1500">
                <a:solidFill>
                  <a:schemeClr val="dk1"/>
                </a:solidFill>
              </a:rPr>
              <a:t> MySQL para gestión relacional.</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s-CL" sz="1500">
                <a:solidFill>
                  <a:schemeClr val="dk1"/>
                </a:solidFill>
              </a:rPr>
              <a:t>Framework:</a:t>
            </a:r>
            <a:r>
              <a:rPr lang="es-CL" sz="1500">
                <a:solidFill>
                  <a:schemeClr val="dk1"/>
                </a:solidFill>
              </a:rPr>
              <a:t> Django para el backend; Bootstrap para interfaces responsivas.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s-CL" sz="1500">
                <a:solidFill>
                  <a:schemeClr val="dk1"/>
                </a:solidFill>
              </a:rPr>
              <a:t>Lenguajes:</a:t>
            </a:r>
            <a:r>
              <a:rPr lang="es-CL" sz="1500">
                <a:solidFill>
                  <a:schemeClr val="dk1"/>
                </a:solidFill>
              </a:rPr>
              <a:t> Python, HTML, CSS y JavaScript.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s-CL" sz="1500">
                <a:solidFill>
                  <a:schemeClr val="dk1"/>
                </a:solidFill>
              </a:rPr>
              <a:t>Control de Versiones:</a:t>
            </a:r>
            <a:r>
              <a:rPr lang="es-CL" sz="1500">
                <a:solidFill>
                  <a:schemeClr val="dk1"/>
                </a:solidFill>
              </a:rPr>
              <a:t> Git (repositorio en GitHub).</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3000">
                <a:solidFill>
                  <a:schemeClr val="dk1"/>
                </a:solidFill>
              </a:rPr>
              <a:t>Requerimientos de Seguridad:</a:t>
            </a:r>
            <a:endParaRPr b="1" sz="30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s-CL" sz="1500">
                <a:solidFill>
                  <a:schemeClr val="dk1"/>
                </a:solidFill>
              </a:rPr>
              <a:t>Autenticación:</a:t>
            </a:r>
            <a:r>
              <a:rPr lang="es-CL" sz="1500">
                <a:solidFill>
                  <a:schemeClr val="dk1"/>
                </a:solidFill>
              </a:rPr>
              <a:t> Login con roles (clientes, cocina, garzón, administración).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s-CL" sz="1500">
                <a:solidFill>
                  <a:schemeClr val="dk1"/>
                </a:solidFill>
              </a:rPr>
              <a:t>Encriptación:</a:t>
            </a:r>
            <a:r>
              <a:rPr lang="es-CL" sz="1500">
                <a:solidFill>
                  <a:schemeClr val="dk1"/>
                </a:solidFill>
              </a:rPr>
              <a:t> HTTPS con certificados SSL/TLS.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s-CL" sz="1500">
                <a:solidFill>
                  <a:schemeClr val="dk1"/>
                </a:solidFill>
              </a:rPr>
              <a:t>Protección:</a:t>
            </a:r>
            <a:r>
              <a:rPr lang="es-CL" sz="1500">
                <a:solidFill>
                  <a:schemeClr val="dk1"/>
                </a:solidFill>
              </a:rPr>
              <a:t> Firewalls y monitoreo de logs.</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1200"/>
              </a:spcBef>
              <a:spcAft>
                <a:spcPts val="0"/>
              </a:spcAft>
              <a:buNone/>
            </a:pPr>
            <a:r>
              <a:rPr b="1" lang="es-CL" sz="3000">
                <a:solidFill>
                  <a:schemeClr val="dk1"/>
                </a:solidFill>
              </a:rPr>
              <a:t>Requerimientos de Usuario Final:</a:t>
            </a:r>
            <a:endParaRPr b="1" sz="30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s-CL" sz="1500">
                <a:solidFill>
                  <a:schemeClr val="dk1"/>
                </a:solidFill>
              </a:rPr>
              <a:t>Compatibilidad:</a:t>
            </a:r>
            <a:r>
              <a:rPr lang="es-CL" sz="1500">
                <a:solidFill>
                  <a:schemeClr val="dk1"/>
                </a:solidFill>
              </a:rPr>
              <a:t> Navegadores modernos y dispositivos móviles.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s-CL" sz="1500">
                <a:solidFill>
                  <a:schemeClr val="dk1"/>
                </a:solidFill>
              </a:rPr>
              <a:t>Interfaz:</a:t>
            </a:r>
            <a:r>
              <a:rPr lang="es-CL" sz="1500">
                <a:solidFill>
                  <a:schemeClr val="dk1"/>
                </a:solidFill>
              </a:rPr>
              <a:t> Intuitiva, accesible y responsiva.</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3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3000">
                <a:solidFill>
                  <a:schemeClr val="dk1"/>
                </a:solidFill>
              </a:rPr>
              <a:t>Herramientas de Colaboración:</a:t>
            </a:r>
            <a:endParaRPr b="1" sz="30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s-CL" sz="1500">
                <a:solidFill>
                  <a:schemeClr val="dk1"/>
                </a:solidFill>
              </a:rPr>
              <a:t>Gestión:</a:t>
            </a:r>
            <a:r>
              <a:rPr lang="es-CL" sz="1500">
                <a:solidFill>
                  <a:schemeClr val="dk1"/>
                </a:solidFill>
              </a:rPr>
              <a:t> Trello para tareas.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s-CL" sz="1500">
                <a:solidFill>
                  <a:schemeClr val="dk1"/>
                </a:solidFill>
              </a:rPr>
              <a:t>Control de versiones:</a:t>
            </a:r>
            <a:r>
              <a:rPr lang="es-CL" sz="1500">
                <a:solidFill>
                  <a:schemeClr val="dk1"/>
                </a:solidFill>
              </a:rPr>
              <a:t> GitHub.</a:t>
            </a:r>
            <a:endParaRPr sz="1500">
              <a:solidFill>
                <a:schemeClr val="dk1"/>
              </a:solidFill>
            </a:endParaRPr>
          </a:p>
          <a:p>
            <a:pPr indent="0" lvl="0" marL="0" rtl="0" algn="l">
              <a:spcBef>
                <a:spcPts val="1200"/>
              </a:spcBef>
              <a:spcAft>
                <a:spcPts val="0"/>
              </a:spcAft>
              <a:buNone/>
            </a:pPr>
            <a:r>
              <a:t/>
            </a:r>
            <a:endParaRPr sz="1800">
              <a:latin typeface="Calibri"/>
              <a:ea typeface="Calibri"/>
              <a:cs typeface="Calibri"/>
              <a:sym typeface="Calibri"/>
            </a:endParaRPr>
          </a:p>
        </p:txBody>
      </p:sp>
      <p:pic>
        <p:nvPicPr>
          <p:cNvPr id="289" name="Google Shape;289;g317320215e8_1_110"/>
          <p:cNvPicPr preferRelativeResize="0"/>
          <p:nvPr/>
        </p:nvPicPr>
        <p:blipFill>
          <a:blip r:embed="rId3">
            <a:alphaModFix/>
          </a:blip>
          <a:stretch>
            <a:fillRect/>
          </a:stretch>
        </p:blipFill>
        <p:spPr>
          <a:xfrm>
            <a:off x="7414775" y="2363225"/>
            <a:ext cx="1003150" cy="1003150"/>
          </a:xfrm>
          <a:prstGeom prst="rect">
            <a:avLst/>
          </a:prstGeom>
          <a:noFill/>
          <a:ln>
            <a:noFill/>
          </a:ln>
        </p:spPr>
      </p:pic>
      <p:pic>
        <p:nvPicPr>
          <p:cNvPr id="290" name="Google Shape;290;g317320215e8_1_110"/>
          <p:cNvPicPr preferRelativeResize="0"/>
          <p:nvPr/>
        </p:nvPicPr>
        <p:blipFill>
          <a:blip r:embed="rId4">
            <a:alphaModFix/>
          </a:blip>
          <a:stretch>
            <a:fillRect/>
          </a:stretch>
        </p:blipFill>
        <p:spPr>
          <a:xfrm>
            <a:off x="7395175" y="422950"/>
            <a:ext cx="1022749" cy="1022749"/>
          </a:xfrm>
          <a:prstGeom prst="rect">
            <a:avLst/>
          </a:prstGeom>
          <a:noFill/>
          <a:ln>
            <a:noFill/>
          </a:ln>
        </p:spPr>
      </p:pic>
      <p:pic>
        <p:nvPicPr>
          <p:cNvPr id="291" name="Google Shape;291;g317320215e8_1_110"/>
          <p:cNvPicPr preferRelativeResize="0"/>
          <p:nvPr/>
        </p:nvPicPr>
        <p:blipFill>
          <a:blip r:embed="rId5">
            <a:alphaModFix/>
          </a:blip>
          <a:stretch>
            <a:fillRect/>
          </a:stretch>
        </p:blipFill>
        <p:spPr>
          <a:xfrm>
            <a:off x="7404975" y="4696050"/>
            <a:ext cx="1022749" cy="1022725"/>
          </a:xfrm>
          <a:prstGeom prst="rect">
            <a:avLst/>
          </a:prstGeom>
          <a:noFill/>
          <a:ln>
            <a:noFill/>
          </a:ln>
        </p:spPr>
      </p:pic>
      <p:pic>
        <p:nvPicPr>
          <p:cNvPr id="292" name="Google Shape;292;g317320215e8_1_110"/>
          <p:cNvPicPr preferRelativeResize="0"/>
          <p:nvPr/>
        </p:nvPicPr>
        <p:blipFill>
          <a:blip r:embed="rId6">
            <a:alphaModFix/>
          </a:blip>
          <a:stretch>
            <a:fillRect/>
          </a:stretch>
        </p:blipFill>
        <p:spPr>
          <a:xfrm>
            <a:off x="7404975" y="6756050"/>
            <a:ext cx="1003150" cy="1003150"/>
          </a:xfrm>
          <a:prstGeom prst="rect">
            <a:avLst/>
          </a:prstGeom>
          <a:noFill/>
          <a:ln>
            <a:noFill/>
          </a:ln>
        </p:spPr>
      </p:pic>
      <p:pic>
        <p:nvPicPr>
          <p:cNvPr id="293" name="Google Shape;293;g317320215e8_1_110"/>
          <p:cNvPicPr preferRelativeResize="0"/>
          <p:nvPr/>
        </p:nvPicPr>
        <p:blipFill>
          <a:blip r:embed="rId7">
            <a:alphaModFix/>
          </a:blip>
          <a:stretch>
            <a:fillRect/>
          </a:stretch>
        </p:blipFill>
        <p:spPr>
          <a:xfrm>
            <a:off x="7404975" y="8796475"/>
            <a:ext cx="1003150" cy="100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17320215e8_1_117"/>
          <p:cNvSpPr txBox="1"/>
          <p:nvPr>
            <p:ph idx="1" type="body"/>
          </p:nvPr>
        </p:nvSpPr>
        <p:spPr>
          <a:xfrm>
            <a:off x="381265" y="850186"/>
            <a:ext cx="4343400" cy="110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s-CL" sz="3600"/>
              <a:t>Etapas principales de </a:t>
            </a:r>
            <a:r>
              <a:rPr lang="es-CL" sz="3600"/>
              <a:t>implementación</a:t>
            </a:r>
            <a:endParaRPr sz="3600"/>
          </a:p>
        </p:txBody>
      </p:sp>
      <p:sp>
        <p:nvSpPr>
          <p:cNvPr id="300" name="Google Shape;300;g317320215e8_1_117"/>
          <p:cNvSpPr txBox="1"/>
          <p:nvPr/>
        </p:nvSpPr>
        <p:spPr>
          <a:xfrm>
            <a:off x="10264075" y="986250"/>
            <a:ext cx="8520300" cy="865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CL" sz="1300">
                <a:solidFill>
                  <a:schemeClr val="dk1"/>
                </a:solidFill>
              </a:rPr>
              <a:t>1. Análisis y Diseño</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s-CL" sz="1300">
                <a:solidFill>
                  <a:schemeClr val="dk1"/>
                </a:solidFill>
              </a:rPr>
              <a:t>Requisitos Funcionales:</a:t>
            </a:r>
            <a:r>
              <a:rPr lang="es-CL" sz="1300">
                <a:solidFill>
                  <a:schemeClr val="dk1"/>
                </a:solidFill>
              </a:rPr>
              <a:t> Gestión de pedidos, usuarios y roles.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s-CL" sz="1300">
                <a:solidFill>
                  <a:schemeClr val="dk1"/>
                </a:solidFill>
              </a:rPr>
              <a:t>Requisitos No Funcionales:</a:t>
            </a:r>
            <a:r>
              <a:rPr lang="es-CL" sz="1300">
                <a:solidFill>
                  <a:schemeClr val="dk1"/>
                </a:solidFill>
              </a:rPr>
              <a:t> Escalabilidad, seguridad y rendimiento.</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s-CL" sz="1300">
                <a:solidFill>
                  <a:schemeClr val="dk1"/>
                </a:solidFill>
              </a:rPr>
              <a:t>Diseño del Sistema:</a:t>
            </a:r>
            <a:r>
              <a:rPr lang="es-CL" sz="1300">
                <a:solidFill>
                  <a:schemeClr val="dk1"/>
                </a:solidFill>
              </a:rPr>
              <a:t> Diagramas de arquitectura y componentes.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1300">
                <a:solidFill>
                  <a:schemeClr val="dk1"/>
                </a:solidFill>
              </a:rPr>
              <a:t>2. Desarrollo y Codificación</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s-CL" sz="1300">
                <a:solidFill>
                  <a:schemeClr val="dk1"/>
                </a:solidFill>
              </a:rPr>
              <a:t>Selección de Tecnologías:</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s-CL" sz="1300">
                <a:solidFill>
                  <a:schemeClr val="dk1"/>
                </a:solidFill>
              </a:rPr>
              <a:t>Lenguajes:</a:t>
            </a:r>
            <a:r>
              <a:rPr lang="es-CL" sz="1300">
                <a:solidFill>
                  <a:schemeClr val="dk1"/>
                </a:solidFill>
              </a:rPr>
              <a:t> Python, HTML, CSS, JavaScript.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s-CL" sz="1300">
                <a:solidFill>
                  <a:schemeClr val="dk1"/>
                </a:solidFill>
              </a:rPr>
              <a:t>Frameworks:</a:t>
            </a:r>
            <a:r>
              <a:rPr lang="es-CL" sz="1300">
                <a:solidFill>
                  <a:schemeClr val="dk1"/>
                </a:solidFill>
              </a:rPr>
              <a:t> Django, Bootstrap.</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b="1" lang="es-CL" sz="1300">
                <a:solidFill>
                  <a:schemeClr val="dk1"/>
                </a:solidFill>
              </a:rPr>
              <a:t>Base de datos:</a:t>
            </a:r>
            <a:r>
              <a:rPr lang="es-CL" sz="1300">
                <a:solidFill>
                  <a:schemeClr val="dk1"/>
                </a:solidFill>
              </a:rPr>
              <a:t> MySQL.</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s-CL" sz="1300">
                <a:solidFill>
                  <a:schemeClr val="dk1"/>
                </a:solidFill>
              </a:rPr>
              <a:t>Codificación:</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s-CL" sz="1300">
                <a:solidFill>
                  <a:schemeClr val="dk1"/>
                </a:solidFill>
              </a:rPr>
              <a:t>Implementación del modelo </a:t>
            </a:r>
            <a:r>
              <a:rPr b="1" lang="es-CL" sz="1300">
                <a:solidFill>
                  <a:schemeClr val="dk1"/>
                </a:solidFill>
              </a:rPr>
              <a:t>MVC</a:t>
            </a:r>
            <a:r>
              <a:rPr lang="es-CL" sz="1300">
                <a:solidFill>
                  <a:schemeClr val="dk1"/>
                </a:solidFill>
              </a:rPr>
              <a:t>.</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s-CL" sz="1300">
                <a:solidFill>
                  <a:schemeClr val="dk1"/>
                </a:solidFill>
              </a:rPr>
              <a:t>Estruc</a:t>
            </a:r>
            <a:r>
              <a:rPr lang="es-CL" sz="1300">
                <a:solidFill>
                  <a:schemeClr val="dk1"/>
                </a:solidFill>
              </a:rPr>
              <a:t>t</a:t>
            </a:r>
            <a:r>
              <a:rPr lang="es-CL" sz="1300">
                <a:solidFill>
                  <a:schemeClr val="dk1"/>
                </a:solidFill>
              </a:rPr>
              <a:t>uración de aplicaciones: </a:t>
            </a:r>
            <a:r>
              <a:rPr lang="es-CL" sz="1300">
                <a:solidFill>
                  <a:srgbClr val="188038"/>
                </a:solidFill>
                <a:latin typeface="Roboto Mono"/>
                <a:ea typeface="Roboto Mono"/>
                <a:cs typeface="Roboto Mono"/>
                <a:sym typeface="Roboto Mono"/>
              </a:rPr>
              <a:t>pedidos</a:t>
            </a:r>
            <a:r>
              <a:rPr lang="es-CL" sz="1300">
                <a:solidFill>
                  <a:schemeClr val="dk1"/>
                </a:solidFill>
              </a:rPr>
              <a:t>, </a:t>
            </a:r>
            <a:r>
              <a:rPr lang="es-CL" sz="1300">
                <a:solidFill>
                  <a:srgbClr val="188038"/>
                </a:solidFill>
                <a:latin typeface="Roboto Mono"/>
                <a:ea typeface="Roboto Mono"/>
                <a:cs typeface="Roboto Mono"/>
                <a:sym typeface="Roboto Mono"/>
              </a:rPr>
              <a:t>cocina</a:t>
            </a:r>
            <a:r>
              <a:rPr lang="es-CL" sz="1300">
                <a:solidFill>
                  <a:schemeClr val="dk1"/>
                </a:solidFill>
              </a:rPr>
              <a:t>, </a:t>
            </a:r>
            <a:r>
              <a:rPr lang="es-CL" sz="1300">
                <a:solidFill>
                  <a:srgbClr val="188038"/>
                </a:solidFill>
                <a:latin typeface="Roboto Mono"/>
                <a:ea typeface="Roboto Mono"/>
                <a:cs typeface="Roboto Mono"/>
                <a:sym typeface="Roboto Mono"/>
              </a:rPr>
              <a:t>garzón</a:t>
            </a:r>
            <a:r>
              <a:rPr lang="es-CL" sz="1300">
                <a:solidFill>
                  <a:schemeClr val="dk1"/>
                </a:solidFill>
              </a:rPr>
              <a:t>, </a:t>
            </a:r>
            <a:r>
              <a:rPr lang="es-CL" sz="1300">
                <a:solidFill>
                  <a:srgbClr val="188038"/>
                </a:solidFill>
                <a:latin typeface="Roboto Mono"/>
                <a:ea typeface="Roboto Mono"/>
                <a:cs typeface="Roboto Mono"/>
                <a:sym typeface="Roboto Mono"/>
              </a:rPr>
              <a:t>administrativo</a:t>
            </a:r>
            <a:r>
              <a:rPr lang="es-CL" sz="1300">
                <a:solidFill>
                  <a:schemeClr val="dk1"/>
                </a:solidFill>
              </a:rPr>
              <a:t>.</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1300">
                <a:solidFill>
                  <a:schemeClr val="dk1"/>
                </a:solidFill>
              </a:rPr>
              <a:t>3. Pruebas (Testing)</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s-CL" sz="1300">
                <a:solidFill>
                  <a:schemeClr val="dk1"/>
                </a:solidFill>
              </a:rPr>
              <a:t>Pruebas Unitarias:</a:t>
            </a:r>
            <a:r>
              <a:rPr lang="es-CL" sz="1300">
                <a:solidFill>
                  <a:schemeClr val="dk1"/>
                </a:solidFill>
              </a:rPr>
              <a:t> Validación de funciones críticas como autenticación y manejo de pedidos.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s-CL" sz="1300">
                <a:solidFill>
                  <a:schemeClr val="dk1"/>
                </a:solidFill>
              </a:rPr>
              <a:t>Pruebas de Integración:</a:t>
            </a:r>
            <a:r>
              <a:rPr lang="es-CL" sz="1300">
                <a:solidFill>
                  <a:schemeClr val="dk1"/>
                </a:solidFill>
              </a:rPr>
              <a:t> Verificación de comunicación entre módulos (pedidos y cocina).</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s-CL" sz="1300">
                <a:solidFill>
                  <a:schemeClr val="dk1"/>
                </a:solidFill>
              </a:rPr>
              <a:t>Pruebas Funcionales:</a:t>
            </a:r>
            <a:r>
              <a:rPr lang="es-CL" sz="1300">
                <a:solidFill>
                  <a:schemeClr val="dk1"/>
                </a:solidFill>
              </a:rPr>
              <a:t> Validación de flujos completos del sistema.</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s-CL" sz="1300">
                <a:solidFill>
                  <a:schemeClr val="dk1"/>
                </a:solidFill>
              </a:rPr>
              <a:t>Pruebas No Funcionales:</a:t>
            </a:r>
            <a:r>
              <a:rPr lang="es-CL" sz="1300">
                <a:solidFill>
                  <a:schemeClr val="dk1"/>
                </a:solidFill>
              </a:rPr>
              <a:t> Evaluación del rendimiento y la seguridad.</a:t>
            </a:r>
            <a:endParaRPr sz="1300">
              <a:solidFill>
                <a:schemeClr val="dk1"/>
              </a:solidFill>
            </a:endParaRPr>
          </a:p>
          <a:p>
            <a:pPr indent="0" lvl="0" marL="0" rtl="0" algn="l">
              <a:lnSpc>
                <a:spcPct val="115000"/>
              </a:lnSpc>
              <a:spcBef>
                <a:spcPts val="1200"/>
              </a:spcBef>
              <a:spcAft>
                <a:spcPts val="0"/>
              </a:spcAft>
              <a:buNone/>
            </a:pPr>
            <a:r>
              <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1300">
                <a:solidFill>
                  <a:schemeClr val="dk1"/>
                </a:solidFill>
              </a:rPr>
              <a:t>4. Despliegue (Deployment)</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s-CL" sz="1300">
                <a:solidFill>
                  <a:schemeClr val="dk1"/>
                </a:solidFill>
              </a:rPr>
              <a:t>Preparación del Entorno:</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s-CL" sz="1300">
                <a:solidFill>
                  <a:schemeClr val="dk1"/>
                </a:solidFill>
              </a:rPr>
              <a:t>Configuración de servidor local y MySQL.</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s-CL" sz="1300">
                <a:solidFill>
                  <a:schemeClr val="dk1"/>
                </a:solidFill>
              </a:rPr>
              <a:t>Adaptación para futuros despliegues en Heroku.</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s-CL" sz="1300">
                <a:solidFill>
                  <a:schemeClr val="dk1"/>
                </a:solidFill>
              </a:rPr>
              <a:t>Despliegue del Código:</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s-CL" sz="1300">
                <a:solidFill>
                  <a:schemeClr val="dk1"/>
                </a:solidFill>
              </a:rPr>
              <a:t>Uso de Git y GitHub para control de versiones.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1300">
                <a:solidFill>
                  <a:schemeClr val="dk1"/>
                </a:solidFill>
              </a:rPr>
              <a:t>5. Mante</a:t>
            </a:r>
            <a:r>
              <a:rPr b="1" lang="es-CL" sz="1300">
                <a:solidFill>
                  <a:schemeClr val="dk1"/>
                </a:solidFill>
              </a:rPr>
              <a:t>n</a:t>
            </a:r>
            <a:r>
              <a:rPr b="1" lang="es-CL" sz="1300">
                <a:solidFill>
                  <a:schemeClr val="dk1"/>
                </a:solidFill>
              </a:rPr>
              <a:t>imiento y Soporte</a:t>
            </a:r>
            <a:endParaRPr b="1" sz="13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s-CL" sz="1300">
                <a:solidFill>
                  <a:schemeClr val="dk1"/>
                </a:solidFill>
              </a:rPr>
              <a:t>Monitorización:</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s-CL" sz="1300">
                <a:solidFill>
                  <a:schemeClr val="dk1"/>
                </a:solidFill>
              </a:rPr>
              <a:t>Supervisión de logs y rendimiento del sistema.</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s-CL" sz="1300">
                <a:solidFill>
                  <a:schemeClr val="dk1"/>
                </a:solidFill>
              </a:rPr>
              <a:t>Actualizaciones y </a:t>
            </a:r>
            <a:r>
              <a:rPr b="1" lang="es-CL" sz="1300">
                <a:solidFill>
                  <a:schemeClr val="dk1"/>
                </a:solidFill>
              </a:rPr>
              <a:t>Parches</a:t>
            </a:r>
            <a:r>
              <a:rPr b="1" lang="es-CL" sz="1300">
                <a:solidFill>
                  <a:schemeClr val="dk1"/>
                </a:solidFill>
              </a:rPr>
              <a:t>:</a:t>
            </a:r>
            <a:endParaRPr b="1"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s-CL" sz="1300">
                <a:solidFill>
                  <a:schemeClr val="dk1"/>
                </a:solidFill>
              </a:rPr>
              <a:t>Corrección de errores detectados y optimización continua.</a:t>
            </a:r>
            <a:endParaRPr sz="1300">
              <a:solidFill>
                <a:schemeClr val="dk1"/>
              </a:solidFill>
            </a:endParaRPr>
          </a:p>
          <a:p>
            <a:pPr indent="0" lvl="0" marL="0" rtl="0" algn="l">
              <a:spcBef>
                <a:spcPts val="1200"/>
              </a:spcBef>
              <a:spcAft>
                <a:spcPts val="0"/>
              </a:spcAft>
              <a:buNone/>
            </a:pPr>
            <a:r>
              <a:t/>
            </a:r>
            <a:endParaRPr sz="1800">
              <a:latin typeface="Calibri"/>
              <a:ea typeface="Calibri"/>
              <a:cs typeface="Calibri"/>
              <a:sym typeface="Calibri"/>
            </a:endParaRPr>
          </a:p>
        </p:txBody>
      </p:sp>
      <p:pic>
        <p:nvPicPr>
          <p:cNvPr id="301" name="Google Shape;301;g317320215e8_1_117"/>
          <p:cNvPicPr preferRelativeResize="0"/>
          <p:nvPr/>
        </p:nvPicPr>
        <p:blipFill>
          <a:blip r:embed="rId3">
            <a:alphaModFix/>
          </a:blip>
          <a:stretch>
            <a:fillRect/>
          </a:stretch>
        </p:blipFill>
        <p:spPr>
          <a:xfrm>
            <a:off x="1638575" y="7357375"/>
            <a:ext cx="7210849" cy="3859825"/>
          </a:xfrm>
          <a:prstGeom prst="rect">
            <a:avLst/>
          </a:prstGeom>
          <a:noFill/>
          <a:ln>
            <a:noFill/>
          </a:ln>
        </p:spPr>
      </p:pic>
      <p:pic>
        <p:nvPicPr>
          <p:cNvPr id="302" name="Google Shape;302;g317320215e8_1_117"/>
          <p:cNvPicPr preferRelativeResize="0"/>
          <p:nvPr/>
        </p:nvPicPr>
        <p:blipFill>
          <a:blip r:embed="rId4">
            <a:alphaModFix/>
          </a:blip>
          <a:stretch>
            <a:fillRect/>
          </a:stretch>
        </p:blipFill>
        <p:spPr>
          <a:xfrm>
            <a:off x="2684975" y="2085225"/>
            <a:ext cx="5118050" cy="514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17320215e8_1_125"/>
          <p:cNvSpPr txBox="1"/>
          <p:nvPr>
            <p:ph idx="1" type="body"/>
          </p:nvPr>
        </p:nvSpPr>
        <p:spPr>
          <a:xfrm>
            <a:off x="324565" y="872886"/>
            <a:ext cx="4343400" cy="110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s-CL" sz="3600"/>
              <a:t>Resultados de la solución</a:t>
            </a:r>
            <a:endParaRPr sz="3600"/>
          </a:p>
        </p:txBody>
      </p:sp>
      <p:sp>
        <p:nvSpPr>
          <p:cNvPr id="309" name="Google Shape;309;g317320215e8_1_125"/>
          <p:cNvSpPr txBox="1"/>
          <p:nvPr/>
        </p:nvSpPr>
        <p:spPr>
          <a:xfrm>
            <a:off x="4098625" y="3620625"/>
            <a:ext cx="11116200" cy="3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CL" sz="6000"/>
              <a:t>Demostración</a:t>
            </a:r>
            <a:endParaRPr sz="6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17320215e8_1_133"/>
          <p:cNvSpPr txBox="1"/>
          <p:nvPr>
            <p:ph idx="1" type="body"/>
          </p:nvPr>
        </p:nvSpPr>
        <p:spPr>
          <a:xfrm>
            <a:off x="437965" y="1167686"/>
            <a:ext cx="4343400" cy="554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s-CL" sz="3600"/>
              <a:t>Conclusión</a:t>
            </a:r>
            <a:endParaRPr sz="3600"/>
          </a:p>
        </p:txBody>
      </p:sp>
      <p:sp>
        <p:nvSpPr>
          <p:cNvPr id="316" name="Google Shape;316;g317320215e8_1_133"/>
          <p:cNvSpPr/>
          <p:nvPr/>
        </p:nvSpPr>
        <p:spPr>
          <a:xfrm>
            <a:off x="4236250" y="3168875"/>
            <a:ext cx="11631600" cy="49716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1200"/>
              </a:spcBef>
              <a:spcAft>
                <a:spcPts val="1200"/>
              </a:spcAft>
              <a:buClr>
                <a:schemeClr val="dk1"/>
              </a:buClr>
              <a:buSzPts val="1100"/>
              <a:buFont typeface="Arial"/>
              <a:buNone/>
            </a:pPr>
            <a:r>
              <a:rPr lang="es-CL" sz="2200">
                <a:solidFill>
                  <a:schemeClr val="dk1"/>
                </a:solidFill>
              </a:rPr>
              <a:t>El proyecto </a:t>
            </a:r>
            <a:r>
              <a:rPr b="1" lang="es-CL" sz="2200">
                <a:solidFill>
                  <a:schemeClr val="dk1"/>
                </a:solidFill>
              </a:rPr>
              <a:t>Menú Touch</a:t>
            </a:r>
            <a:r>
              <a:rPr lang="es-CL" sz="2200">
                <a:solidFill>
                  <a:schemeClr val="dk1"/>
                </a:solidFill>
              </a:rPr>
              <a:t> es una solución innovadora que optimiza los procesos operativos y la experiencia del cliente en el restaurante </a:t>
            </a:r>
            <a:r>
              <a:rPr b="1" lang="es-CL" sz="2200">
                <a:solidFill>
                  <a:schemeClr val="dk1"/>
                </a:solidFill>
              </a:rPr>
              <a:t>Insert Coin</a:t>
            </a:r>
            <a:r>
              <a:rPr lang="es-CL" sz="2200">
                <a:solidFill>
                  <a:schemeClr val="dk1"/>
                </a:solidFill>
              </a:rPr>
              <a:t>. Mediante una aplicación web responsiva, se resolvieron problemas como largos tiempos de espera y errores en pedidos, alineando la experiencia del cliente con la temática tecnológica del restaurante. La implementación de la metodología ágil </a:t>
            </a:r>
            <a:r>
              <a:rPr b="1" lang="es-CL" sz="2200">
                <a:solidFill>
                  <a:schemeClr val="dk1"/>
                </a:solidFill>
              </a:rPr>
              <a:t>Scrum</a:t>
            </a:r>
            <a:r>
              <a:rPr lang="es-CL" sz="2200">
                <a:solidFill>
                  <a:schemeClr val="dk1"/>
                </a:solidFill>
              </a:rPr>
              <a:t> permitió una gestión eficiente y adaptativa, asegurando entregas de valor constantes y comunicación transparente. Este sistema no solo mejora la experiencia de los clientes al ofrecer un control autónomo sobre sus pedidos, sino que también optimiza el flujo de trabajo del personal, reduciendo errores y aumentando la satisfacción general. Además, </a:t>
            </a:r>
            <a:r>
              <a:rPr b="1" lang="es-CL" sz="2200">
                <a:solidFill>
                  <a:schemeClr val="dk1"/>
                </a:solidFill>
              </a:rPr>
              <a:t>Menú Touch</a:t>
            </a:r>
            <a:r>
              <a:rPr lang="es-CL" sz="2200">
                <a:solidFill>
                  <a:schemeClr val="dk1"/>
                </a:solidFill>
              </a:rPr>
              <a:t> posiciona al restaurante como líder en innovación tecnológica, garantizando su competitividad y estableciendo una base sólida para futuras expansiones.</a:t>
            </a:r>
            <a:endParaRPr sz="18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11"/>
          <p:cNvPicPr preferRelativeResize="0"/>
          <p:nvPr/>
        </p:nvPicPr>
        <p:blipFill>
          <a:blip r:embed="rId3">
            <a:alphaModFix/>
          </a:blip>
          <a:stretch>
            <a:fillRect/>
          </a:stretch>
        </p:blipFill>
        <p:spPr>
          <a:xfrm>
            <a:off x="-3119175" y="7168525"/>
            <a:ext cx="26646650" cy="1421275"/>
          </a:xfrm>
          <a:prstGeom prst="rect">
            <a:avLst/>
          </a:prstGeom>
          <a:noFill/>
          <a:ln>
            <a:noFill/>
          </a:ln>
        </p:spPr>
      </p:pic>
      <p:pic>
        <p:nvPicPr>
          <p:cNvPr id="322" name="Google Shape;322;p11"/>
          <p:cNvPicPr preferRelativeResize="0"/>
          <p:nvPr/>
        </p:nvPicPr>
        <p:blipFill rotWithShape="1">
          <a:blip r:embed="rId4">
            <a:alphaModFix/>
          </a:blip>
          <a:srcRect b="-3970" l="0" r="0" t="3970"/>
          <a:stretch/>
        </p:blipFill>
        <p:spPr>
          <a:xfrm>
            <a:off x="174800" y="-1538675"/>
            <a:ext cx="4824150" cy="4824150"/>
          </a:xfrm>
          <a:prstGeom prst="rect">
            <a:avLst/>
          </a:prstGeom>
          <a:noFill/>
          <a:ln>
            <a:noFill/>
          </a:ln>
        </p:spPr>
      </p:pic>
      <p:sp>
        <p:nvSpPr>
          <p:cNvPr id="323" name="Google Shape;323;p11"/>
          <p:cNvSpPr txBox="1"/>
          <p:nvPr>
            <p:ph idx="1" type="body"/>
          </p:nvPr>
        </p:nvSpPr>
        <p:spPr>
          <a:xfrm>
            <a:off x="2526550" y="7417450"/>
            <a:ext cx="150510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CL" sz="6000">
                <a:solidFill>
                  <a:schemeClr val="lt1"/>
                </a:solidFill>
              </a:rPr>
              <a:t>¡MUCHAS GRACIAS POR SU ATENCION!</a:t>
            </a:r>
            <a:endParaRPr sz="6000">
              <a:solidFill>
                <a:schemeClr val="lt1"/>
              </a:solidFill>
            </a:endParaRPr>
          </a:p>
        </p:txBody>
      </p:sp>
      <p:sp>
        <p:nvSpPr>
          <p:cNvPr id="324" name="Google Shape;324;p11"/>
          <p:cNvSpPr txBox="1"/>
          <p:nvPr>
            <p:ph idx="1" type="body"/>
          </p:nvPr>
        </p:nvSpPr>
        <p:spPr>
          <a:xfrm>
            <a:off x="2576600" y="7417438"/>
            <a:ext cx="150510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CL" sz="6000"/>
              <a:t>¡MUCHAS GRACIAS POR SU </a:t>
            </a:r>
            <a:r>
              <a:rPr lang="es-CL" sz="6000"/>
              <a:t>ATENCION</a:t>
            </a:r>
            <a:r>
              <a:rPr lang="es-CL" sz="6000"/>
              <a:t>!</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17320215e8_1_141"/>
          <p:cNvSpPr txBox="1"/>
          <p:nvPr>
            <p:ph idx="1" type="body"/>
          </p:nvPr>
        </p:nvSpPr>
        <p:spPr>
          <a:xfrm>
            <a:off x="1061322" y="1156875"/>
            <a:ext cx="2832000" cy="55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s-CL" sz="3600"/>
              <a:t>Introducción</a:t>
            </a:r>
            <a:endParaRPr sz="3600"/>
          </a:p>
        </p:txBody>
      </p:sp>
      <p:sp>
        <p:nvSpPr>
          <p:cNvPr id="207" name="Google Shape;207;g317320215e8_1_141"/>
          <p:cNvSpPr/>
          <p:nvPr/>
        </p:nvSpPr>
        <p:spPr>
          <a:xfrm>
            <a:off x="3732700" y="2869175"/>
            <a:ext cx="12638700" cy="55710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1200"/>
              </a:spcBef>
              <a:spcAft>
                <a:spcPts val="0"/>
              </a:spcAft>
              <a:buClr>
                <a:schemeClr val="dk1"/>
              </a:buClr>
              <a:buSzPts val="1100"/>
              <a:buFont typeface="Arial"/>
              <a:buNone/>
            </a:pPr>
            <a:r>
              <a:rPr lang="es-CL" sz="2200">
                <a:solidFill>
                  <a:schemeClr val="dk1"/>
                </a:solidFill>
              </a:rPr>
              <a:t>El proyecto </a:t>
            </a:r>
            <a:r>
              <a:rPr b="1" lang="es-CL" sz="2200">
                <a:solidFill>
                  <a:schemeClr val="dk1"/>
                </a:solidFill>
              </a:rPr>
              <a:t>Menú Touch</a:t>
            </a:r>
            <a:r>
              <a:rPr lang="es-CL" sz="2200">
                <a:solidFill>
                  <a:schemeClr val="dk1"/>
                </a:solidFill>
              </a:rPr>
              <a:t> se desarrolló con el objetivo de modernizar y optimizar el proceso de pedidos en el restaurante temático </a:t>
            </a:r>
            <a:r>
              <a:rPr b="1" lang="es-CL" sz="2200">
                <a:solidFill>
                  <a:schemeClr val="dk1"/>
                </a:solidFill>
              </a:rPr>
              <a:t>Insert Coin</a:t>
            </a:r>
            <a:r>
              <a:rPr lang="es-CL" sz="2200">
                <a:solidFill>
                  <a:schemeClr val="dk1"/>
                </a:solidFill>
              </a:rPr>
              <a:t>, conocido por su enfoque en experiencias inspiradas en el mundo de los videojuegos. Este restaurante enfrentaba problemas operativos como largos tiempos de espera, errores en la toma de pedidos y una desconexión entre su identidad temática y la experiencia del cliente.</a:t>
            </a:r>
            <a:endParaRPr sz="2200">
              <a:solidFill>
                <a:schemeClr val="dk1"/>
              </a:solidFill>
            </a:endParaRPr>
          </a:p>
          <a:p>
            <a:pPr indent="0" lvl="0" marL="0" rtl="0" algn="ctr">
              <a:lnSpc>
                <a:spcPct val="115000"/>
              </a:lnSpc>
              <a:spcBef>
                <a:spcPts val="1200"/>
              </a:spcBef>
              <a:spcAft>
                <a:spcPts val="1200"/>
              </a:spcAft>
              <a:buClr>
                <a:schemeClr val="dk1"/>
              </a:buClr>
              <a:buSzPts val="1100"/>
              <a:buFont typeface="Arial"/>
              <a:buNone/>
            </a:pPr>
            <a:r>
              <a:rPr lang="es-CL" sz="2200">
                <a:solidFill>
                  <a:schemeClr val="dk1"/>
                </a:solidFill>
              </a:rPr>
              <a:t>Para abordar estas necesidades, se diseñó una aplicación web </a:t>
            </a:r>
            <a:r>
              <a:rPr lang="es-CL" sz="2200">
                <a:solidFill>
                  <a:schemeClr val="dk1"/>
                </a:solidFill>
              </a:rPr>
              <a:t>responsiva</a:t>
            </a:r>
            <a:r>
              <a:rPr lang="es-CL" sz="2200">
                <a:solidFill>
                  <a:schemeClr val="dk1"/>
                </a:solidFill>
              </a:rPr>
              <a:t> que permite a los clientes gestionar sus pedidos de forma autónoma desde tabletas ubicadas en las mesas. La solución busca no solo mejorar la experiencia del usuario, sino también optimizar la carga operativa del personal y fortalecer la posición del restaurante como un referente en innovación tecnológica dentro de su sector. Este proyecto integra tecnología moderna y metodologías de desarrollo ágiles, asegurando una implementación eficiente y resultados alineados con las expectativas del cliente.</a:t>
            </a:r>
            <a:endParaRPr sz="20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
          <p:cNvSpPr txBox="1"/>
          <p:nvPr>
            <p:ph idx="1" type="body"/>
          </p:nvPr>
        </p:nvSpPr>
        <p:spPr>
          <a:xfrm>
            <a:off x="0" y="839525"/>
            <a:ext cx="4947000" cy="1108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lang="es-CL" sz="3600">
                <a:latin typeface="Calibri"/>
                <a:ea typeface="Calibri"/>
                <a:cs typeface="Calibri"/>
                <a:sym typeface="Calibri"/>
              </a:rPr>
              <a:t>INTEGRANTES DEL PROYECTO</a:t>
            </a:r>
            <a:endParaRPr/>
          </a:p>
        </p:txBody>
      </p:sp>
      <p:sp>
        <p:nvSpPr>
          <p:cNvPr id="213" name="Google Shape;213;p3"/>
          <p:cNvSpPr txBox="1"/>
          <p:nvPr/>
        </p:nvSpPr>
        <p:spPr>
          <a:xfrm>
            <a:off x="4086001" y="7918937"/>
            <a:ext cx="3213600" cy="604800"/>
          </a:xfrm>
          <a:prstGeom prst="rect">
            <a:avLst/>
          </a:prstGeom>
          <a:noFill/>
          <a:ln>
            <a:noFill/>
          </a:ln>
        </p:spPr>
        <p:txBody>
          <a:bodyPr anchorCtr="0" anchor="t" bIns="0" lIns="0" spcFirstLastPara="1" rIns="0" wrap="square" tIns="12050">
            <a:spAutoFit/>
          </a:bodyPr>
          <a:lstStyle/>
          <a:p>
            <a:pPr indent="-228600" lvl="1" marL="228600" rtl="0" algn="l">
              <a:lnSpc>
                <a:spcPct val="90000"/>
              </a:lnSpc>
              <a:spcBef>
                <a:spcPts val="910"/>
              </a:spcBef>
              <a:spcAft>
                <a:spcPts val="0"/>
              </a:spcAft>
              <a:buClr>
                <a:schemeClr val="dk1"/>
              </a:buClr>
              <a:buSzPts val="2000"/>
              <a:buFont typeface="Calibri"/>
              <a:buChar char="•"/>
            </a:pPr>
            <a:r>
              <a:rPr lang="es-CL" sz="2000">
                <a:solidFill>
                  <a:schemeClr val="dk1"/>
                </a:solidFill>
                <a:latin typeface="Calibri"/>
                <a:ea typeface="Calibri"/>
                <a:cs typeface="Calibri"/>
                <a:sym typeface="Calibri"/>
              </a:rPr>
              <a:t>Equipo de desarrollo</a:t>
            </a:r>
            <a:endParaRPr sz="2000">
              <a:solidFill>
                <a:schemeClr val="dk1"/>
              </a:solidFill>
              <a:latin typeface="Calibri"/>
              <a:ea typeface="Calibri"/>
              <a:cs typeface="Calibri"/>
              <a:sym typeface="Calibri"/>
            </a:endParaRPr>
          </a:p>
          <a:p>
            <a:pPr indent="-228600" lvl="1" marL="228600" rtl="0" algn="l">
              <a:lnSpc>
                <a:spcPct val="90000"/>
              </a:lnSpc>
              <a:spcBef>
                <a:spcPts val="300"/>
              </a:spcBef>
              <a:spcAft>
                <a:spcPts val="0"/>
              </a:spcAft>
              <a:buClr>
                <a:schemeClr val="dk1"/>
              </a:buClr>
              <a:buSzPts val="2000"/>
              <a:buFont typeface="Calibri"/>
              <a:buChar char="•"/>
            </a:pPr>
            <a:r>
              <a:rPr lang="es-CL" sz="2000">
                <a:solidFill>
                  <a:schemeClr val="dk1"/>
                </a:solidFill>
                <a:latin typeface="Calibri"/>
                <a:ea typeface="Calibri"/>
                <a:cs typeface="Calibri"/>
                <a:sym typeface="Calibri"/>
              </a:rPr>
              <a:t>Programador</a:t>
            </a:r>
            <a:endParaRPr sz="1750">
              <a:solidFill>
                <a:schemeClr val="dk1"/>
              </a:solidFill>
            </a:endParaRPr>
          </a:p>
        </p:txBody>
      </p:sp>
      <p:sp>
        <p:nvSpPr>
          <p:cNvPr id="214" name="Google Shape;214;p3"/>
          <p:cNvSpPr txBox="1"/>
          <p:nvPr/>
        </p:nvSpPr>
        <p:spPr>
          <a:xfrm>
            <a:off x="4302008" y="7098135"/>
            <a:ext cx="2781600" cy="4683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lang="es-CL" sz="2950">
                <a:solidFill>
                  <a:schemeClr val="dk1"/>
                </a:solidFill>
              </a:rPr>
              <a:t>José Acevedo</a:t>
            </a:r>
            <a:endParaRPr sz="2950">
              <a:solidFill>
                <a:schemeClr val="dk1"/>
              </a:solidFill>
              <a:latin typeface="Arial"/>
              <a:ea typeface="Arial"/>
              <a:cs typeface="Arial"/>
              <a:sym typeface="Arial"/>
            </a:endParaRPr>
          </a:p>
        </p:txBody>
      </p:sp>
      <p:sp>
        <p:nvSpPr>
          <p:cNvPr id="215" name="Google Shape;215;p3"/>
          <p:cNvSpPr/>
          <p:nvPr/>
        </p:nvSpPr>
        <p:spPr>
          <a:xfrm>
            <a:off x="5305464" y="7764198"/>
            <a:ext cx="770636" cy="64246"/>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3"/>
          <p:cNvSpPr txBox="1"/>
          <p:nvPr/>
        </p:nvSpPr>
        <p:spPr>
          <a:xfrm>
            <a:off x="8359613" y="7928017"/>
            <a:ext cx="3213600" cy="604800"/>
          </a:xfrm>
          <a:prstGeom prst="rect">
            <a:avLst/>
          </a:prstGeom>
          <a:noFill/>
          <a:ln>
            <a:noFill/>
          </a:ln>
        </p:spPr>
        <p:txBody>
          <a:bodyPr anchorCtr="0" anchor="t" bIns="0" lIns="0" spcFirstLastPara="1" rIns="0" wrap="square" tIns="12050">
            <a:spAutoFit/>
          </a:bodyPr>
          <a:lstStyle/>
          <a:p>
            <a:pPr indent="-228600" lvl="1" marL="228600" rtl="0" algn="l">
              <a:lnSpc>
                <a:spcPct val="90000"/>
              </a:lnSpc>
              <a:spcBef>
                <a:spcPts val="910"/>
              </a:spcBef>
              <a:spcAft>
                <a:spcPts val="0"/>
              </a:spcAft>
              <a:buClr>
                <a:schemeClr val="dk1"/>
              </a:buClr>
              <a:buSzPts val="2000"/>
              <a:buFont typeface="Calibri"/>
              <a:buChar char="•"/>
            </a:pPr>
            <a:r>
              <a:rPr lang="es-CL" sz="2000">
                <a:solidFill>
                  <a:schemeClr val="dk1"/>
                </a:solidFill>
                <a:latin typeface="Calibri"/>
                <a:ea typeface="Calibri"/>
                <a:cs typeface="Calibri"/>
                <a:sym typeface="Calibri"/>
              </a:rPr>
              <a:t>Equipo de desarrollo</a:t>
            </a:r>
            <a:endParaRPr sz="2000">
              <a:solidFill>
                <a:schemeClr val="dk1"/>
              </a:solidFill>
              <a:latin typeface="Calibri"/>
              <a:ea typeface="Calibri"/>
              <a:cs typeface="Calibri"/>
              <a:sym typeface="Calibri"/>
            </a:endParaRPr>
          </a:p>
          <a:p>
            <a:pPr indent="-228600" lvl="1" marL="228600" rtl="0" algn="l">
              <a:lnSpc>
                <a:spcPct val="90000"/>
              </a:lnSpc>
              <a:spcBef>
                <a:spcPts val="300"/>
              </a:spcBef>
              <a:spcAft>
                <a:spcPts val="0"/>
              </a:spcAft>
              <a:buClr>
                <a:schemeClr val="dk1"/>
              </a:buClr>
              <a:buSzPts val="2000"/>
              <a:buFont typeface="Calibri"/>
              <a:buChar char="•"/>
            </a:pPr>
            <a:r>
              <a:rPr lang="es-CL" sz="2000">
                <a:solidFill>
                  <a:schemeClr val="dk1"/>
                </a:solidFill>
                <a:latin typeface="Calibri"/>
                <a:ea typeface="Calibri"/>
                <a:cs typeface="Calibri"/>
                <a:sym typeface="Calibri"/>
              </a:rPr>
              <a:t>Product Owner</a:t>
            </a:r>
            <a:endParaRPr sz="1750">
              <a:solidFill>
                <a:schemeClr val="dk1"/>
              </a:solidFill>
            </a:endParaRPr>
          </a:p>
        </p:txBody>
      </p:sp>
      <p:sp>
        <p:nvSpPr>
          <p:cNvPr id="217" name="Google Shape;217;p3"/>
          <p:cNvSpPr txBox="1"/>
          <p:nvPr/>
        </p:nvSpPr>
        <p:spPr>
          <a:xfrm>
            <a:off x="8404522" y="7059828"/>
            <a:ext cx="3123900" cy="468300"/>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lang="es-CL" sz="2950">
                <a:solidFill>
                  <a:schemeClr val="dk1"/>
                </a:solidFill>
              </a:rPr>
              <a:t>Benjamín Filipini</a:t>
            </a:r>
            <a:endParaRPr sz="2950">
              <a:solidFill>
                <a:schemeClr val="dk1"/>
              </a:solidFill>
              <a:latin typeface="Arial"/>
              <a:ea typeface="Arial"/>
              <a:cs typeface="Arial"/>
              <a:sym typeface="Arial"/>
            </a:endParaRPr>
          </a:p>
        </p:txBody>
      </p:sp>
      <p:sp>
        <p:nvSpPr>
          <p:cNvPr id="218" name="Google Shape;218;p3"/>
          <p:cNvSpPr/>
          <p:nvPr/>
        </p:nvSpPr>
        <p:spPr>
          <a:xfrm>
            <a:off x="9579078" y="7773279"/>
            <a:ext cx="770636" cy="64246"/>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3"/>
          <p:cNvSpPr txBox="1"/>
          <p:nvPr/>
        </p:nvSpPr>
        <p:spPr>
          <a:xfrm>
            <a:off x="12804355" y="7871549"/>
            <a:ext cx="3213600" cy="604800"/>
          </a:xfrm>
          <a:prstGeom prst="rect">
            <a:avLst/>
          </a:prstGeom>
          <a:noFill/>
          <a:ln>
            <a:noFill/>
          </a:ln>
        </p:spPr>
        <p:txBody>
          <a:bodyPr anchorCtr="0" anchor="t" bIns="0" lIns="0" spcFirstLastPara="1" rIns="0" wrap="square" tIns="12050">
            <a:spAutoFit/>
          </a:bodyPr>
          <a:lstStyle/>
          <a:p>
            <a:pPr indent="-228600" lvl="1" marL="228600" rtl="0" algn="l">
              <a:lnSpc>
                <a:spcPct val="90000"/>
              </a:lnSpc>
              <a:spcBef>
                <a:spcPts val="910"/>
              </a:spcBef>
              <a:spcAft>
                <a:spcPts val="0"/>
              </a:spcAft>
              <a:buClr>
                <a:schemeClr val="dk1"/>
              </a:buClr>
              <a:buSzPts val="2000"/>
              <a:buFont typeface="Calibri"/>
              <a:buChar char="•"/>
            </a:pPr>
            <a:r>
              <a:rPr lang="es-CL" sz="2000">
                <a:solidFill>
                  <a:schemeClr val="dk1"/>
                </a:solidFill>
                <a:latin typeface="Calibri"/>
                <a:ea typeface="Calibri"/>
                <a:cs typeface="Calibri"/>
                <a:sym typeface="Calibri"/>
              </a:rPr>
              <a:t>Equipo de desarrollo</a:t>
            </a:r>
            <a:endParaRPr sz="2000">
              <a:solidFill>
                <a:schemeClr val="dk1"/>
              </a:solidFill>
              <a:latin typeface="Calibri"/>
              <a:ea typeface="Calibri"/>
              <a:cs typeface="Calibri"/>
              <a:sym typeface="Calibri"/>
            </a:endParaRPr>
          </a:p>
          <a:p>
            <a:pPr indent="-228600" lvl="1" marL="228600" rtl="0" algn="l">
              <a:lnSpc>
                <a:spcPct val="90000"/>
              </a:lnSpc>
              <a:spcBef>
                <a:spcPts val="300"/>
              </a:spcBef>
              <a:spcAft>
                <a:spcPts val="0"/>
              </a:spcAft>
              <a:buClr>
                <a:schemeClr val="dk1"/>
              </a:buClr>
              <a:buSzPts val="2000"/>
              <a:buFont typeface="Calibri"/>
              <a:buChar char="•"/>
            </a:pPr>
            <a:r>
              <a:rPr lang="es-CL" sz="2000">
                <a:solidFill>
                  <a:schemeClr val="dk1"/>
                </a:solidFill>
                <a:latin typeface="Calibri"/>
                <a:ea typeface="Calibri"/>
                <a:cs typeface="Calibri"/>
                <a:sym typeface="Calibri"/>
              </a:rPr>
              <a:t>Scrum Master</a:t>
            </a:r>
            <a:endParaRPr sz="1750">
              <a:solidFill>
                <a:schemeClr val="dk1"/>
              </a:solidFill>
            </a:endParaRPr>
          </a:p>
        </p:txBody>
      </p:sp>
      <p:sp>
        <p:nvSpPr>
          <p:cNvPr id="220" name="Google Shape;220;p3"/>
          <p:cNvSpPr txBox="1"/>
          <p:nvPr/>
        </p:nvSpPr>
        <p:spPr>
          <a:xfrm>
            <a:off x="12849241" y="7050747"/>
            <a:ext cx="3123900" cy="468300"/>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lang="es-CL" sz="2950">
                <a:solidFill>
                  <a:schemeClr val="dk1"/>
                </a:solidFill>
              </a:rPr>
              <a:t>Michael Bustos</a:t>
            </a:r>
            <a:endParaRPr sz="2950">
              <a:solidFill>
                <a:schemeClr val="dk1"/>
              </a:solidFill>
              <a:latin typeface="Arial"/>
              <a:ea typeface="Arial"/>
              <a:cs typeface="Arial"/>
              <a:sym typeface="Arial"/>
            </a:endParaRPr>
          </a:p>
        </p:txBody>
      </p:sp>
      <p:sp>
        <p:nvSpPr>
          <p:cNvPr id="221" name="Google Shape;221;p3"/>
          <p:cNvSpPr/>
          <p:nvPr/>
        </p:nvSpPr>
        <p:spPr>
          <a:xfrm>
            <a:off x="14023816" y="7716811"/>
            <a:ext cx="770636" cy="64246"/>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3"/>
          <p:cNvSpPr/>
          <p:nvPr/>
        </p:nvSpPr>
        <p:spPr>
          <a:xfrm>
            <a:off x="12610179" y="2751050"/>
            <a:ext cx="3602100" cy="4072800"/>
          </a:xfrm>
          <a:prstGeom prst="roundRect">
            <a:avLst>
              <a:gd fmla="val 10000" name="adj"/>
            </a:avLst>
          </a:prstGeom>
          <a:solidFill>
            <a:srgbClr val="C3D4EB"/>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3891825" y="2751050"/>
            <a:ext cx="3602100" cy="4072800"/>
          </a:xfrm>
          <a:prstGeom prst="roundRect">
            <a:avLst>
              <a:gd fmla="val 10000" name="adj"/>
            </a:avLst>
          </a:prstGeom>
          <a:solidFill>
            <a:srgbClr val="C3D4EB"/>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8143716" y="2767375"/>
            <a:ext cx="3602100" cy="4072800"/>
          </a:xfrm>
          <a:prstGeom prst="roundRect">
            <a:avLst>
              <a:gd fmla="val 10000" name="adj"/>
            </a:avLst>
          </a:prstGeom>
          <a:solidFill>
            <a:srgbClr val="C3D4EB"/>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
          <p:cNvPicPr preferRelativeResize="0"/>
          <p:nvPr/>
        </p:nvPicPr>
        <p:blipFill>
          <a:blip r:embed="rId3">
            <a:alphaModFix/>
          </a:blip>
          <a:stretch>
            <a:fillRect/>
          </a:stretch>
        </p:blipFill>
        <p:spPr>
          <a:xfrm>
            <a:off x="4215648" y="2874877"/>
            <a:ext cx="2954425" cy="3825020"/>
          </a:xfrm>
          <a:prstGeom prst="rect">
            <a:avLst/>
          </a:prstGeom>
          <a:noFill/>
          <a:ln>
            <a:noFill/>
          </a:ln>
        </p:spPr>
      </p:pic>
      <p:pic>
        <p:nvPicPr>
          <p:cNvPr id="226" name="Google Shape;226;p3"/>
          <p:cNvPicPr preferRelativeResize="0"/>
          <p:nvPr/>
        </p:nvPicPr>
        <p:blipFill>
          <a:blip r:embed="rId4">
            <a:alphaModFix/>
          </a:blip>
          <a:stretch>
            <a:fillRect/>
          </a:stretch>
        </p:blipFill>
        <p:spPr>
          <a:xfrm>
            <a:off x="8446195" y="2907673"/>
            <a:ext cx="2954426" cy="3825020"/>
          </a:xfrm>
          <a:prstGeom prst="rect">
            <a:avLst/>
          </a:prstGeom>
          <a:noFill/>
          <a:ln>
            <a:noFill/>
          </a:ln>
        </p:spPr>
      </p:pic>
      <p:pic>
        <p:nvPicPr>
          <p:cNvPr id="227" name="Google Shape;227;p3"/>
          <p:cNvPicPr preferRelativeResize="0"/>
          <p:nvPr/>
        </p:nvPicPr>
        <p:blipFill>
          <a:blip r:embed="rId5">
            <a:alphaModFix/>
          </a:blip>
          <a:stretch>
            <a:fillRect/>
          </a:stretch>
        </p:blipFill>
        <p:spPr>
          <a:xfrm>
            <a:off x="12934002" y="2874877"/>
            <a:ext cx="2954426" cy="38250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17320215e8_1_60"/>
          <p:cNvSpPr txBox="1"/>
          <p:nvPr>
            <p:ph idx="2" type="body"/>
          </p:nvPr>
        </p:nvSpPr>
        <p:spPr>
          <a:xfrm>
            <a:off x="4478075" y="2896263"/>
            <a:ext cx="43434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234" name="Google Shape;234;g317320215e8_1_60"/>
          <p:cNvSpPr txBox="1"/>
          <p:nvPr/>
        </p:nvSpPr>
        <p:spPr>
          <a:xfrm>
            <a:off x="0" y="833525"/>
            <a:ext cx="49221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3600">
                <a:solidFill>
                  <a:srgbClr val="000000"/>
                </a:solidFill>
                <a:latin typeface="Calibri"/>
                <a:ea typeface="Calibri"/>
                <a:cs typeface="Calibri"/>
                <a:sym typeface="Calibri"/>
              </a:rPr>
              <a:t>DESCRIPCIÓN DEL PROYECTO</a:t>
            </a:r>
            <a:endParaRPr b="1" sz="1800">
              <a:solidFill>
                <a:srgbClr val="000000"/>
              </a:solidFill>
              <a:latin typeface="Calibri"/>
              <a:ea typeface="Calibri"/>
              <a:cs typeface="Calibri"/>
              <a:sym typeface="Calibri"/>
            </a:endParaRPr>
          </a:p>
        </p:txBody>
      </p:sp>
      <p:sp>
        <p:nvSpPr>
          <p:cNvPr id="235" name="Google Shape;235;g317320215e8_1_60"/>
          <p:cNvSpPr/>
          <p:nvPr/>
        </p:nvSpPr>
        <p:spPr>
          <a:xfrm>
            <a:off x="1014918" y="2702746"/>
            <a:ext cx="7928400" cy="6760200"/>
          </a:xfrm>
          <a:prstGeom prst="roundRect">
            <a:avLst>
              <a:gd fmla="val 10901" name="adj"/>
            </a:avLst>
          </a:prstGeom>
          <a:solidFill>
            <a:srgbClr val="FFFFFF"/>
          </a:solidFill>
          <a:ln cap="flat" cmpd="sng" w="12700">
            <a:solidFill>
              <a:srgbClr val="4472C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s-CL" sz="3000" u="sng">
                <a:latin typeface="Calibri"/>
                <a:ea typeface="Calibri"/>
                <a:cs typeface="Calibri"/>
                <a:sym typeface="Calibri"/>
              </a:rPr>
              <a:t>Problemática</a:t>
            </a:r>
            <a:endParaRPr b="1" sz="1600"/>
          </a:p>
          <a:p>
            <a:pPr indent="0" lvl="0" marL="0" marR="0" rtl="0" algn="ctr">
              <a:spcBef>
                <a:spcPts val="0"/>
              </a:spcBef>
              <a:spcAft>
                <a:spcPts val="0"/>
              </a:spcAft>
              <a:buNone/>
            </a:pPr>
            <a:r>
              <a:t/>
            </a:r>
            <a:endParaRPr sz="1800" u="sng">
              <a:solidFill>
                <a:srgbClr val="000000"/>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s-CL" sz="2200">
                <a:solidFill>
                  <a:schemeClr val="dk1"/>
                </a:solidFill>
              </a:rPr>
              <a:t>El restaurante temático Insert Coin, orientado a un público joven y adulto aficionado a los videojuegos, se topa con varios desafíos relacionados con la experiencia del cliente y la eficiencia operativa. A pesar de ser un establecimiento con una temática que resalta el uso de tecnología, su proceso de toma de pedidos se basa en métodos manuales tradicionales que limitan su capacidad de ofrecer una experiencia ágil y moderna, lo que afecta tanto a los clientes como al personal del restaurante.</a:t>
            </a:r>
            <a:endParaRPr sz="2200">
              <a:solidFill>
                <a:srgbClr val="000000"/>
              </a:solidFill>
              <a:latin typeface="Calibri"/>
              <a:ea typeface="Calibri"/>
              <a:cs typeface="Calibri"/>
              <a:sym typeface="Calibri"/>
            </a:endParaRPr>
          </a:p>
          <a:p>
            <a:pPr indent="0" lvl="0" marL="0" marR="0" rtl="0" algn="ctr">
              <a:spcBef>
                <a:spcPts val="1200"/>
              </a:spcBef>
              <a:spcAft>
                <a:spcPts val="0"/>
              </a:spcAft>
              <a:buNone/>
            </a:pPr>
            <a:r>
              <a:t/>
            </a:r>
            <a:endParaRPr sz="1800" u="sng">
              <a:solidFill>
                <a:srgbClr val="000000"/>
              </a:solidFill>
              <a:latin typeface="Calibri"/>
              <a:ea typeface="Calibri"/>
              <a:cs typeface="Calibri"/>
              <a:sym typeface="Calibri"/>
            </a:endParaRPr>
          </a:p>
        </p:txBody>
      </p:sp>
      <p:sp>
        <p:nvSpPr>
          <p:cNvPr id="236" name="Google Shape;236;g317320215e8_1_60"/>
          <p:cNvSpPr/>
          <p:nvPr/>
        </p:nvSpPr>
        <p:spPr>
          <a:xfrm>
            <a:off x="10937297" y="2710333"/>
            <a:ext cx="8151900" cy="6760200"/>
          </a:xfrm>
          <a:prstGeom prst="roundRect">
            <a:avLst>
              <a:gd fmla="val 10901" name="adj"/>
            </a:avLst>
          </a:prstGeom>
          <a:solidFill>
            <a:srgbClr val="FFFFFF"/>
          </a:solidFill>
          <a:ln cap="flat" cmpd="sng" w="12700">
            <a:solidFill>
              <a:srgbClr val="4472C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s-CL" sz="3000" u="sng">
                <a:latin typeface="Calibri"/>
                <a:ea typeface="Calibri"/>
                <a:cs typeface="Calibri"/>
                <a:sym typeface="Calibri"/>
              </a:rPr>
              <a:t>S</a:t>
            </a:r>
            <a:r>
              <a:rPr b="1" lang="es-CL" sz="3000" u="sng">
                <a:solidFill>
                  <a:srgbClr val="000000"/>
                </a:solidFill>
                <a:latin typeface="Calibri"/>
                <a:ea typeface="Calibri"/>
                <a:cs typeface="Calibri"/>
                <a:sym typeface="Calibri"/>
              </a:rPr>
              <a:t>olución</a:t>
            </a:r>
            <a:endParaRPr b="1" sz="3000" u="sng">
              <a:solidFill>
                <a:srgbClr val="000000"/>
              </a:solidFill>
              <a:latin typeface="Calibri"/>
              <a:ea typeface="Calibri"/>
              <a:cs typeface="Calibri"/>
              <a:sym typeface="Calibri"/>
            </a:endParaRPr>
          </a:p>
          <a:p>
            <a:pPr indent="0" lvl="0" marL="0" marR="0" rtl="0" algn="ctr">
              <a:spcBef>
                <a:spcPts val="0"/>
              </a:spcBef>
              <a:spcAft>
                <a:spcPts val="0"/>
              </a:spcAft>
              <a:buNone/>
            </a:pPr>
            <a:r>
              <a:t/>
            </a:r>
            <a:endParaRPr sz="2800" u="sng">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s-CL" sz="1800">
                <a:solidFill>
                  <a:schemeClr val="dk1"/>
                </a:solidFill>
              </a:rPr>
              <a:t>Para abordar los problemas  detectados, implementaremos </a:t>
            </a:r>
            <a:r>
              <a:rPr b="1" lang="es-CL" sz="1800">
                <a:solidFill>
                  <a:schemeClr val="dk1"/>
                </a:solidFill>
              </a:rPr>
              <a:t>Menú Touch</a:t>
            </a:r>
            <a:r>
              <a:rPr lang="es-CL" sz="1800">
                <a:solidFill>
                  <a:schemeClr val="dk1"/>
                </a:solidFill>
              </a:rPr>
              <a:t>, una aplicación web responsiva creada para mejorar la experiencia de pedidos en el restaurante </a:t>
            </a:r>
            <a:r>
              <a:rPr b="1" lang="es-CL" sz="1800">
                <a:solidFill>
                  <a:schemeClr val="dk1"/>
                </a:solidFill>
              </a:rPr>
              <a:t>Insert Coin</a:t>
            </a:r>
            <a:r>
              <a:rPr lang="es-CL" sz="1800">
                <a:solidFill>
                  <a:schemeClr val="dk1"/>
                </a:solidFill>
              </a:rPr>
              <a:t>. Este sistema permitirá a los clientes gestionar sus pedidos de forma independiente desde tabletas ubicadas en las mesas, eliminando la necesidad de esperar a un mesero. La solución incluirá funcionalidades como un menú digital organizado por categorías, visualización de productos con precios y descripciones, y un carrito de compras que calculará el total en tiempo real. Además, se automatizará el envío de pedidos a la cocina, mejorando la eficiencia y reduciendo errores. Para el personal del restaurante, se integrarán herramientas que faciliten la gestión de estados de las mesas, generación de boletas, y atención personalizada.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CL" sz="1800">
                <a:solidFill>
                  <a:schemeClr val="dk1"/>
                </a:solidFill>
              </a:rPr>
              <a:t>Esta solución no solo reducirá los tiempos de espera y errores operativos, sino que también alineará la experiencia con la temática tecnológica del restaurante, ofreciendo una interacción moderna y atractiva para los clientes, mientras optimiza los procesos internos del establecimiento.</a:t>
            </a:r>
            <a:endParaRPr sz="2500" u="sng">
              <a:latin typeface="Calibri"/>
              <a:ea typeface="Calibri"/>
              <a:cs typeface="Calibri"/>
              <a:sym typeface="Calibri"/>
            </a:endParaRPr>
          </a:p>
        </p:txBody>
      </p:sp>
      <p:sp>
        <p:nvSpPr>
          <p:cNvPr id="237" name="Google Shape;237;g317320215e8_1_60"/>
          <p:cNvSpPr/>
          <p:nvPr/>
        </p:nvSpPr>
        <p:spPr>
          <a:xfrm>
            <a:off x="9432803" y="5156046"/>
            <a:ext cx="1140600" cy="757200"/>
          </a:xfrm>
          <a:prstGeom prst="rightArrow">
            <a:avLst>
              <a:gd fmla="val 50000" name="adj1"/>
              <a:gd fmla="val 50000" name="adj2"/>
            </a:avLst>
          </a:prstGeom>
          <a:solidFill>
            <a:srgbClr val="4472C4"/>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17320215e8_1_66"/>
          <p:cNvSpPr txBox="1"/>
          <p:nvPr/>
        </p:nvSpPr>
        <p:spPr>
          <a:xfrm>
            <a:off x="0" y="778600"/>
            <a:ext cx="4928700" cy="1200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L" sz="3600">
                <a:latin typeface="Calibri"/>
                <a:ea typeface="Calibri"/>
                <a:cs typeface="Calibri"/>
                <a:sym typeface="Calibri"/>
              </a:rPr>
              <a:t>Descripción del origen de la problemática.</a:t>
            </a:r>
            <a:endParaRPr b="1" sz="1800">
              <a:solidFill>
                <a:srgbClr val="000000"/>
              </a:solidFill>
              <a:latin typeface="Calibri"/>
              <a:ea typeface="Calibri"/>
              <a:cs typeface="Calibri"/>
              <a:sym typeface="Calibri"/>
            </a:endParaRPr>
          </a:p>
        </p:txBody>
      </p:sp>
      <p:sp>
        <p:nvSpPr>
          <p:cNvPr id="244" name="Google Shape;244;g317320215e8_1_66"/>
          <p:cNvSpPr/>
          <p:nvPr/>
        </p:nvSpPr>
        <p:spPr>
          <a:xfrm>
            <a:off x="3654100" y="2514125"/>
            <a:ext cx="12795900" cy="62811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1200"/>
              </a:spcBef>
              <a:spcAft>
                <a:spcPts val="0"/>
              </a:spcAft>
              <a:buSzPts val="1100"/>
              <a:buNone/>
            </a:pPr>
            <a:r>
              <a:rPr lang="es-CL" sz="2000">
                <a:solidFill>
                  <a:schemeClr val="dk1"/>
                </a:solidFill>
              </a:rPr>
              <a:t>El proyecto </a:t>
            </a:r>
            <a:r>
              <a:rPr b="1" lang="es-CL" sz="2000">
                <a:solidFill>
                  <a:schemeClr val="dk1"/>
                </a:solidFill>
              </a:rPr>
              <a:t>Menú Touch</a:t>
            </a:r>
            <a:r>
              <a:rPr lang="es-CL" sz="2000">
                <a:solidFill>
                  <a:schemeClr val="dk1"/>
                </a:solidFill>
              </a:rPr>
              <a:t> surge como respuesta a las necesidades identificadas en el restaurante temático </a:t>
            </a:r>
            <a:r>
              <a:rPr b="1" lang="es-CL" sz="2000">
                <a:solidFill>
                  <a:schemeClr val="dk1"/>
                </a:solidFill>
              </a:rPr>
              <a:t>Insert Coin</a:t>
            </a:r>
            <a:r>
              <a:rPr lang="es-CL" sz="2000">
                <a:solidFill>
                  <a:schemeClr val="dk1"/>
                </a:solidFill>
              </a:rPr>
              <a:t>, especializado en ofrecer experiencias inmersivas inspiradas en el mundo de los videojuegos. A pesar de su innovador concepto, el restaurante </a:t>
            </a:r>
            <a:r>
              <a:rPr lang="es-CL" sz="2000">
                <a:solidFill>
                  <a:schemeClr val="dk1"/>
                </a:solidFill>
              </a:rPr>
              <a:t>enfrenta</a:t>
            </a:r>
            <a:r>
              <a:rPr lang="es-CL" sz="2000">
                <a:solidFill>
                  <a:schemeClr val="dk1"/>
                </a:solidFill>
              </a:rPr>
              <a:t> varios desafíos operativos derivados de la dependencia de métodos tradicionales para la toma de pedidos. Entre estos problemas se </a:t>
            </a:r>
            <a:r>
              <a:rPr lang="es-CL" sz="2000">
                <a:solidFill>
                  <a:schemeClr val="dk1"/>
                </a:solidFill>
              </a:rPr>
              <a:t>destacan</a:t>
            </a:r>
            <a:r>
              <a:rPr lang="es-CL" sz="2000">
                <a:solidFill>
                  <a:schemeClr val="dk1"/>
                </a:solidFill>
              </a:rPr>
              <a:t> largos tiempos de espera, errores frecuentes en la comunicación entre clientes, meseros y cocina, y una desconexión entre la temática tecnológica del restaurante y la experiencia real del cliente.</a:t>
            </a:r>
            <a:endParaRPr sz="2000">
              <a:solidFill>
                <a:schemeClr val="dk1"/>
              </a:solidFill>
            </a:endParaRPr>
          </a:p>
          <a:p>
            <a:pPr indent="0" lvl="0" marL="0" rtl="0" algn="ctr">
              <a:lnSpc>
                <a:spcPct val="115000"/>
              </a:lnSpc>
              <a:spcBef>
                <a:spcPts val="1200"/>
              </a:spcBef>
              <a:spcAft>
                <a:spcPts val="0"/>
              </a:spcAft>
              <a:buClr>
                <a:schemeClr val="dk1"/>
              </a:buClr>
              <a:buSzPts val="1100"/>
              <a:buFont typeface="Arial"/>
              <a:buNone/>
            </a:pPr>
            <a:r>
              <a:t/>
            </a:r>
            <a:endParaRPr sz="2000">
              <a:solidFill>
                <a:schemeClr val="dk1"/>
              </a:solidFill>
            </a:endParaRPr>
          </a:p>
          <a:p>
            <a:pPr indent="0" lvl="0" marL="0" rtl="0" algn="ctr">
              <a:lnSpc>
                <a:spcPct val="115000"/>
              </a:lnSpc>
              <a:spcBef>
                <a:spcPts val="1200"/>
              </a:spcBef>
              <a:spcAft>
                <a:spcPts val="0"/>
              </a:spcAft>
              <a:buClr>
                <a:schemeClr val="dk1"/>
              </a:buClr>
              <a:buSzPts val="1100"/>
              <a:buFont typeface="Arial"/>
              <a:buNone/>
            </a:pPr>
            <a:r>
              <a:rPr lang="es-CL" sz="2000">
                <a:solidFill>
                  <a:schemeClr val="dk1"/>
                </a:solidFill>
              </a:rPr>
              <a:t>La creciente demanda de los usuarios por soluciones rápidas, eficientes y tecnológicas puso de manifiesto la necesidad de modernizar el proceso de pedidos. Además, el personal del restaurante se veía sobrecargado con tareas repetitivas, lo que </a:t>
            </a:r>
            <a:r>
              <a:rPr lang="es-CL" sz="2000">
                <a:solidFill>
                  <a:schemeClr val="dk1"/>
                </a:solidFill>
              </a:rPr>
              <a:t>impacta</a:t>
            </a:r>
            <a:r>
              <a:rPr lang="es-CL" sz="2000">
                <a:solidFill>
                  <a:schemeClr val="dk1"/>
                </a:solidFill>
              </a:rPr>
              <a:t> negativamente en la calidad del servicio y la atención personalizada. Estas limitaciones generaban una experiencia menos satisfactoria para los clientes y </a:t>
            </a:r>
            <a:r>
              <a:rPr lang="es-CL" sz="2000">
                <a:solidFill>
                  <a:schemeClr val="dk1"/>
                </a:solidFill>
              </a:rPr>
              <a:t>restringen</a:t>
            </a:r>
            <a:r>
              <a:rPr lang="es-CL" sz="2000">
                <a:solidFill>
                  <a:schemeClr val="dk1"/>
                </a:solidFill>
              </a:rPr>
              <a:t> el potencial de crecimiento y diferenciación del restaurante frente a la competencia.</a:t>
            </a:r>
            <a:endParaRPr sz="2000">
              <a:solidFill>
                <a:schemeClr val="dk1"/>
              </a:solidFill>
            </a:endParaRPr>
          </a:p>
          <a:p>
            <a:pPr indent="0" lvl="0" marL="0" rtl="0" algn="ctr">
              <a:lnSpc>
                <a:spcPct val="115000"/>
              </a:lnSpc>
              <a:spcBef>
                <a:spcPts val="1200"/>
              </a:spcBef>
              <a:spcAft>
                <a:spcPts val="1200"/>
              </a:spcAft>
              <a:buSzPts val="1100"/>
              <a:buNone/>
            </a:pPr>
            <a:r>
              <a:rPr b="1" lang="es-CL" sz="2000">
                <a:solidFill>
                  <a:schemeClr val="dk1"/>
                </a:solidFill>
              </a:rPr>
              <a:t>Menú Touch</a:t>
            </a:r>
            <a:r>
              <a:rPr lang="es-CL" sz="2000">
                <a:solidFill>
                  <a:schemeClr val="dk1"/>
                </a:solidFill>
              </a:rPr>
              <a:t> responde a estas necesidades, ofreciendo una solución tecnológica que optimiza los procesos operativos, alinea la experiencia del cliente con la temática innovadora del restaurante y mejora la eficiencia del personal, posicionando a </a:t>
            </a:r>
            <a:r>
              <a:rPr b="1" lang="es-CL" sz="2000">
                <a:solidFill>
                  <a:schemeClr val="dk1"/>
                </a:solidFill>
              </a:rPr>
              <a:t>Insert Coin</a:t>
            </a:r>
            <a:r>
              <a:rPr lang="es-CL" sz="2000">
                <a:solidFill>
                  <a:schemeClr val="dk1"/>
                </a:solidFill>
              </a:rPr>
              <a:t> como un líder en innov</a:t>
            </a:r>
            <a:r>
              <a:rPr lang="es-CL" sz="2000">
                <a:solidFill>
                  <a:schemeClr val="dk1"/>
                </a:solidFill>
              </a:rPr>
              <a:t>a</a:t>
            </a:r>
            <a:r>
              <a:rPr lang="es-CL" sz="2000">
                <a:solidFill>
                  <a:schemeClr val="dk1"/>
                </a:solidFill>
              </a:rPr>
              <a:t>ción dentro del sector de la restauración temática.</a:t>
            </a:r>
            <a:endParaRPr sz="27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17320215e8_1_76"/>
          <p:cNvSpPr txBox="1"/>
          <p:nvPr/>
        </p:nvSpPr>
        <p:spPr>
          <a:xfrm>
            <a:off x="1355525" y="1647075"/>
            <a:ext cx="16872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3600">
                <a:solidFill>
                  <a:srgbClr val="000000"/>
                </a:solidFill>
                <a:latin typeface="Calibri"/>
                <a:ea typeface="Calibri"/>
                <a:cs typeface="Calibri"/>
                <a:sym typeface="Calibri"/>
              </a:rPr>
              <a:t>Objetivo General</a:t>
            </a:r>
            <a:endParaRPr b="1" sz="1800">
              <a:solidFill>
                <a:srgbClr val="000000"/>
              </a:solidFill>
              <a:latin typeface="Calibri"/>
              <a:ea typeface="Calibri"/>
              <a:cs typeface="Calibri"/>
              <a:sym typeface="Calibri"/>
            </a:endParaRPr>
          </a:p>
        </p:txBody>
      </p:sp>
      <p:sp>
        <p:nvSpPr>
          <p:cNvPr id="251" name="Google Shape;251;g317320215e8_1_76"/>
          <p:cNvSpPr txBox="1"/>
          <p:nvPr/>
        </p:nvSpPr>
        <p:spPr>
          <a:xfrm>
            <a:off x="1355526" y="5894821"/>
            <a:ext cx="16872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3600">
                <a:solidFill>
                  <a:srgbClr val="000000"/>
                </a:solidFill>
                <a:latin typeface="Calibri"/>
                <a:ea typeface="Calibri"/>
                <a:cs typeface="Calibri"/>
                <a:sym typeface="Calibri"/>
              </a:rPr>
              <a:t>Objetivos Específicos</a:t>
            </a:r>
            <a:endParaRPr b="1" sz="1800">
              <a:solidFill>
                <a:srgbClr val="000000"/>
              </a:solidFill>
              <a:latin typeface="Calibri"/>
              <a:ea typeface="Calibri"/>
              <a:cs typeface="Calibri"/>
              <a:sym typeface="Calibri"/>
            </a:endParaRPr>
          </a:p>
        </p:txBody>
      </p:sp>
      <p:sp>
        <p:nvSpPr>
          <p:cNvPr id="252" name="Google Shape;252;g317320215e8_1_76"/>
          <p:cNvSpPr/>
          <p:nvPr/>
        </p:nvSpPr>
        <p:spPr>
          <a:xfrm>
            <a:off x="2205959" y="2742341"/>
            <a:ext cx="15171900" cy="26289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s-CL" sz="2300">
                <a:solidFill>
                  <a:schemeClr val="dk1"/>
                </a:solidFill>
              </a:rPr>
              <a:t>Desarrollar una </a:t>
            </a:r>
            <a:r>
              <a:rPr b="1" lang="es-CL" sz="2300">
                <a:solidFill>
                  <a:schemeClr val="dk1"/>
                </a:solidFill>
              </a:rPr>
              <a:t>aplicación web responsiva</a:t>
            </a:r>
            <a:r>
              <a:rPr lang="es-CL" sz="2300">
                <a:solidFill>
                  <a:schemeClr val="dk1"/>
                </a:solidFill>
              </a:rPr>
              <a:t> llamada </a:t>
            </a:r>
            <a:r>
              <a:rPr b="1" lang="es-CL" sz="2300">
                <a:solidFill>
                  <a:schemeClr val="dk1"/>
                </a:solidFill>
              </a:rPr>
              <a:t>Menú Touch</a:t>
            </a:r>
            <a:r>
              <a:rPr lang="es-CL" sz="2300">
                <a:solidFill>
                  <a:schemeClr val="dk1"/>
                </a:solidFill>
              </a:rPr>
              <a:t>, diseñada para transformar y optimizar el proceso de pedidos en el restaurante temático </a:t>
            </a:r>
            <a:r>
              <a:rPr b="1" lang="es-CL" sz="2300">
                <a:solidFill>
                  <a:schemeClr val="dk1"/>
                </a:solidFill>
              </a:rPr>
              <a:t>Insert Coin</a:t>
            </a:r>
            <a:r>
              <a:rPr lang="es-CL" sz="2300">
                <a:solidFill>
                  <a:schemeClr val="dk1"/>
                </a:solidFill>
              </a:rPr>
              <a:t>, alineando la experiencia tecnológica con la identidad temática del establecimiento. Este sistema busca mejorar de manera significativa la experiencia del cliente al permitirles gestionar sus pedidos de forma autónoma desde tabletas ubicadas en las mesas, eliminando la necesidad de esperar a un mesero y reduciendo los tiempos de espera.</a:t>
            </a:r>
            <a:endParaRPr sz="2300">
              <a:solidFill>
                <a:schemeClr val="dk1"/>
              </a:solidFill>
            </a:endParaRPr>
          </a:p>
          <a:p>
            <a:pPr indent="0" lvl="0" marL="0" marR="0" rtl="0" algn="ctr">
              <a:spcBef>
                <a:spcPts val="1200"/>
              </a:spcBef>
              <a:spcAft>
                <a:spcPts val="0"/>
              </a:spcAft>
              <a:buNone/>
            </a:pPr>
            <a:r>
              <a:t/>
            </a:r>
            <a:endParaRPr sz="1800">
              <a:latin typeface="Calibri"/>
              <a:ea typeface="Calibri"/>
              <a:cs typeface="Calibri"/>
              <a:sym typeface="Calibri"/>
            </a:endParaRPr>
          </a:p>
        </p:txBody>
      </p:sp>
      <p:sp>
        <p:nvSpPr>
          <p:cNvPr id="253" name="Google Shape;253;g317320215e8_1_76"/>
          <p:cNvSpPr/>
          <p:nvPr/>
        </p:nvSpPr>
        <p:spPr>
          <a:xfrm>
            <a:off x="2205875" y="6850673"/>
            <a:ext cx="15171900" cy="29748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t/>
            </a:r>
            <a:endParaRPr sz="2000">
              <a:latin typeface="Calibri"/>
              <a:ea typeface="Calibri"/>
              <a:cs typeface="Calibri"/>
              <a:sym typeface="Calibri"/>
            </a:endParaRPr>
          </a:p>
          <a:p>
            <a:pPr indent="0" lvl="0" marL="0" rtl="0" algn="l">
              <a:lnSpc>
                <a:spcPct val="115000"/>
              </a:lnSpc>
              <a:spcBef>
                <a:spcPts val="1200"/>
              </a:spcBef>
              <a:spcAft>
                <a:spcPts val="0"/>
              </a:spcAft>
              <a:buNone/>
            </a:pPr>
            <a:r>
              <a:t/>
            </a:r>
            <a:endParaRPr sz="24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s-CL" sz="2400">
                <a:solidFill>
                  <a:schemeClr val="dk1"/>
                </a:solidFill>
                <a:latin typeface="Calibri"/>
                <a:ea typeface="Calibri"/>
                <a:cs typeface="Calibri"/>
                <a:sym typeface="Calibri"/>
              </a:rPr>
              <a:t>•	Mejorar la Experiencia del Cliente						•	Facilitar la Gestión del Personal del Restaurante		</a:t>
            </a:r>
            <a:endParaRPr sz="24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s-CL" sz="2400">
                <a:solidFill>
                  <a:schemeClr val="dk1"/>
                </a:solidFill>
                <a:latin typeface="Calibri"/>
                <a:ea typeface="Calibri"/>
                <a:cs typeface="Calibri"/>
                <a:sym typeface="Calibri"/>
              </a:rPr>
              <a:t>•	Optimizar el Proceso Operativo del Restaurante			•	Alinear la Experiencia con el Tema del Restaurante</a:t>
            </a:r>
            <a:endParaRPr sz="24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s-CL" sz="2400">
                <a:solidFill>
                  <a:schemeClr val="dk1"/>
                </a:solidFill>
                <a:latin typeface="Calibri"/>
                <a:ea typeface="Calibri"/>
                <a:cs typeface="Calibri"/>
                <a:sym typeface="Calibri"/>
              </a:rPr>
              <a:t>•	Reducir Errores en la Toma de Pedidos					•	Garantizar la Escalabilidad y Seguridad del Sistema</a:t>
            </a:r>
            <a:endParaRPr sz="24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800">
              <a:latin typeface="Calibri"/>
              <a:ea typeface="Calibri"/>
              <a:cs typeface="Calibri"/>
              <a:sym typeface="Calibri"/>
            </a:endParaRPr>
          </a:p>
        </p:txBody>
      </p:sp>
      <p:sp>
        <p:nvSpPr>
          <p:cNvPr id="254" name="Google Shape;254;g317320215e8_1_76"/>
          <p:cNvSpPr txBox="1"/>
          <p:nvPr>
            <p:ph idx="1" type="body"/>
          </p:nvPr>
        </p:nvSpPr>
        <p:spPr>
          <a:xfrm>
            <a:off x="0" y="1092975"/>
            <a:ext cx="49470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lang="es-CL" sz="3600">
                <a:latin typeface="Calibri"/>
                <a:ea typeface="Calibri"/>
                <a:cs typeface="Calibri"/>
                <a:sym typeface="Calibri"/>
              </a:rPr>
              <a:t>Objetivos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6"/>
          <p:cNvSpPr txBox="1"/>
          <p:nvPr>
            <p:ph idx="1" type="body"/>
          </p:nvPr>
        </p:nvSpPr>
        <p:spPr>
          <a:xfrm>
            <a:off x="0" y="1112350"/>
            <a:ext cx="49221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s-CL" sz="3600"/>
              <a:t>Asignación de roles</a:t>
            </a:r>
            <a:endParaRPr sz="3600"/>
          </a:p>
        </p:txBody>
      </p:sp>
      <p:sp>
        <p:nvSpPr>
          <p:cNvPr id="260" name="Google Shape;260;p6"/>
          <p:cNvSpPr/>
          <p:nvPr/>
        </p:nvSpPr>
        <p:spPr>
          <a:xfrm>
            <a:off x="902575" y="3072425"/>
            <a:ext cx="5625000" cy="51645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s-CL" sz="1800">
                <a:solidFill>
                  <a:schemeClr val="dk1"/>
                </a:solidFill>
              </a:rPr>
              <a:t>Michael Bustos - Scrum Master</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s-CL" sz="1800">
                <a:solidFill>
                  <a:schemeClr val="dk1"/>
                </a:solidFill>
              </a:rPr>
              <a:t>Encargado:</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Facilitar la metodología Scrum y coordinar los sprints.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Organizar reuniones (dailies, planning, retrospectives).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Identificar y resolver impedimentos del equipo.</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Garantizar el cumplimiento de los plazos y la alineación con los objetivos.</a:t>
            </a:r>
            <a:endParaRPr sz="1800">
              <a:solidFill>
                <a:schemeClr val="dk1"/>
              </a:solidFill>
            </a:endParaRPr>
          </a:p>
          <a:p>
            <a:pPr indent="0" lvl="0" marL="0" rtl="0" algn="just">
              <a:lnSpc>
                <a:spcPct val="150000"/>
              </a:lnSpc>
              <a:spcBef>
                <a:spcPts val="1200"/>
              </a:spcBef>
              <a:spcAft>
                <a:spcPts val="0"/>
              </a:spcAft>
              <a:buSzPts val="1100"/>
              <a:buNone/>
            </a:pPr>
            <a:r>
              <a:t/>
            </a:r>
            <a:endParaRPr sz="1800">
              <a:solidFill>
                <a:schemeClr val="dk1"/>
              </a:solidFill>
            </a:endParaRPr>
          </a:p>
          <a:p>
            <a:pPr indent="0" lvl="0" marL="0" marR="0" rtl="0" algn="ctr">
              <a:spcBef>
                <a:spcPts val="1200"/>
              </a:spcBef>
              <a:spcAft>
                <a:spcPts val="0"/>
              </a:spcAft>
              <a:buNone/>
            </a:pPr>
            <a:r>
              <a:t/>
            </a:r>
            <a:endParaRPr sz="1800">
              <a:latin typeface="Calibri"/>
              <a:ea typeface="Calibri"/>
              <a:cs typeface="Calibri"/>
              <a:sym typeface="Calibri"/>
            </a:endParaRPr>
          </a:p>
        </p:txBody>
      </p:sp>
      <p:sp>
        <p:nvSpPr>
          <p:cNvPr id="261" name="Google Shape;261;p6"/>
          <p:cNvSpPr/>
          <p:nvPr/>
        </p:nvSpPr>
        <p:spPr>
          <a:xfrm>
            <a:off x="7239550" y="3072425"/>
            <a:ext cx="5625000" cy="51645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s-CL" sz="1800">
                <a:solidFill>
                  <a:schemeClr val="dk1"/>
                </a:solidFill>
              </a:rPr>
              <a:t>Benjamin Filipini - Product Owner</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s-CL" sz="1800">
                <a:solidFill>
                  <a:schemeClr val="dk1"/>
                </a:solidFill>
              </a:rPr>
              <a:t>Encargado:</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Definir la visión del producto y priorizar el backlog.</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Alinear las funcionalidades con las necesidades del cliente y del negocio.</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Validar las entregas al final de cada sprint.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Actuar como puente entre el equipo técnico y los stakeholders.</a:t>
            </a:r>
            <a:endParaRPr sz="1800">
              <a:solidFill>
                <a:schemeClr val="dk1"/>
              </a:solidFill>
            </a:endParaRPr>
          </a:p>
          <a:p>
            <a:pPr indent="0" lvl="0" marL="0" rtl="0" algn="just">
              <a:lnSpc>
                <a:spcPct val="150000"/>
              </a:lnSpc>
              <a:spcBef>
                <a:spcPts val="1200"/>
              </a:spcBef>
              <a:spcAft>
                <a:spcPts val="0"/>
              </a:spcAft>
              <a:buSzPts val="1100"/>
              <a:buNone/>
            </a:pPr>
            <a:r>
              <a:t/>
            </a:r>
            <a:endParaRPr sz="1800">
              <a:solidFill>
                <a:schemeClr val="dk1"/>
              </a:solidFill>
            </a:endParaRPr>
          </a:p>
          <a:p>
            <a:pPr indent="0" lvl="0" marL="0" marR="0" rtl="0" algn="ctr">
              <a:spcBef>
                <a:spcPts val="1200"/>
              </a:spcBef>
              <a:spcAft>
                <a:spcPts val="0"/>
              </a:spcAft>
              <a:buNone/>
            </a:pPr>
            <a:r>
              <a:t/>
            </a:r>
            <a:endParaRPr sz="1800">
              <a:latin typeface="Calibri"/>
              <a:ea typeface="Calibri"/>
              <a:cs typeface="Calibri"/>
              <a:sym typeface="Calibri"/>
            </a:endParaRPr>
          </a:p>
        </p:txBody>
      </p:sp>
      <p:sp>
        <p:nvSpPr>
          <p:cNvPr id="262" name="Google Shape;262;p6"/>
          <p:cNvSpPr/>
          <p:nvPr/>
        </p:nvSpPr>
        <p:spPr>
          <a:xfrm>
            <a:off x="13576525" y="1998275"/>
            <a:ext cx="5625000" cy="73128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s-CL" sz="1800">
                <a:solidFill>
                  <a:schemeClr val="dk1"/>
                </a:solidFill>
              </a:rPr>
              <a:t>José Acevedo, Michael Bustos, Benjamin Filipini - Equipo de Desarrollo</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s-CL" sz="1800">
                <a:solidFill>
                  <a:schemeClr val="dk1"/>
                </a:solidFill>
              </a:rPr>
              <a:t>Frontend (José Acevedo y Equipo):</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Diseño e implementación de la interfaz de usuario (UI).</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Asegurar la responsividad y usabilidad en diversos dispositivos.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s-CL" sz="1800">
                <a:solidFill>
                  <a:schemeClr val="dk1"/>
                </a:solidFill>
              </a:rPr>
              <a:t>Backend (Jose Acevedo y Equipo):</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Desarrollo de la lógica del servidor y la base de datos.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Implementación de APIs para la comunicación entre módulos.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s-CL" sz="1800">
                <a:solidFill>
                  <a:schemeClr val="dk1"/>
                </a:solidFill>
              </a:rPr>
              <a:t>Pruebas (QA - José Acevedo y Equipo):</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Realización de pruebas unitarias, de integración y de usabilidad.</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s-CL" sz="1800">
                <a:solidFill>
                  <a:schemeClr val="dk1"/>
                </a:solidFill>
              </a:rPr>
              <a:t>Validación de funcionalidad antes del despliegue final.</a:t>
            </a:r>
            <a:endParaRPr b="1" sz="1800">
              <a:solidFill>
                <a:schemeClr val="dk1"/>
              </a:solidFill>
            </a:endParaRPr>
          </a:p>
          <a:p>
            <a:pPr indent="0" lvl="0" marL="0" rtl="0" algn="just">
              <a:lnSpc>
                <a:spcPct val="150000"/>
              </a:lnSpc>
              <a:spcBef>
                <a:spcPts val="1200"/>
              </a:spcBef>
              <a:spcAft>
                <a:spcPts val="0"/>
              </a:spcAft>
              <a:buSzPts val="1100"/>
              <a:buNone/>
            </a:pPr>
            <a:r>
              <a:t/>
            </a:r>
            <a:endParaRPr sz="1800">
              <a:solidFill>
                <a:schemeClr val="dk1"/>
              </a:solidFill>
            </a:endParaRPr>
          </a:p>
          <a:p>
            <a:pPr indent="0" lvl="0" marL="0" marR="0" rtl="0" algn="ctr">
              <a:spcBef>
                <a:spcPts val="1200"/>
              </a:spcBef>
              <a:spcAft>
                <a:spcPts val="0"/>
              </a:spcAft>
              <a:buNone/>
            </a:pPr>
            <a:r>
              <a:t/>
            </a:r>
            <a:endParaRPr sz="18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9"/>
          <p:cNvSpPr txBox="1"/>
          <p:nvPr>
            <p:ph idx="1" type="body"/>
          </p:nvPr>
        </p:nvSpPr>
        <p:spPr>
          <a:xfrm>
            <a:off x="0" y="1152425"/>
            <a:ext cx="49287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CL" sz="3600"/>
              <a:t>Metodología </a:t>
            </a:r>
            <a:endParaRPr sz="3600"/>
          </a:p>
        </p:txBody>
      </p:sp>
      <p:sp>
        <p:nvSpPr>
          <p:cNvPr id="268" name="Google Shape;268;p9"/>
          <p:cNvSpPr/>
          <p:nvPr/>
        </p:nvSpPr>
        <p:spPr>
          <a:xfrm>
            <a:off x="3037750" y="2474675"/>
            <a:ext cx="14028600" cy="63600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just">
              <a:lnSpc>
                <a:spcPct val="150000"/>
              </a:lnSpc>
              <a:spcBef>
                <a:spcPts val="1200"/>
              </a:spcBef>
              <a:spcAft>
                <a:spcPts val="0"/>
              </a:spcAft>
              <a:buClr>
                <a:schemeClr val="dk1"/>
              </a:buClr>
              <a:buSzPts val="1100"/>
              <a:buFont typeface="Arial"/>
              <a:buNone/>
            </a:pPr>
            <a:r>
              <a:rPr lang="es-CL" sz="2000">
                <a:solidFill>
                  <a:schemeClr val="dk1"/>
                </a:solidFill>
              </a:rPr>
              <a:t>Para el desarrollo del proyecto Menú Touch, se utilizó la metodología ágil Scrum, debido a su enfoque iterativo e i</a:t>
            </a:r>
            <a:r>
              <a:rPr lang="es-CL" sz="2000">
                <a:solidFill>
                  <a:schemeClr val="dk1"/>
                </a:solidFill>
              </a:rPr>
              <a:t>n</a:t>
            </a:r>
            <a:r>
              <a:rPr lang="es-CL" sz="2000">
                <a:solidFill>
                  <a:schemeClr val="dk1"/>
                </a:solidFill>
              </a:rPr>
              <a:t>cremental, ideal para proyectos dinámicos donde los requisitos pueden cambiar durante el desarrollo. Scrum nos permitió trabajar en ciclos cortos llamados sprints, entregando funcionalidades clave de forma progresiva y priorizando aquellas que generaban mayor valor, como el inicio de sesión, la gestión de pedidos y la integración con la cocina. Esta metodología fomenta una colaboración constante entre los roles del equipo, con reuniones diarias para alinear objetivos y retrospectivas al final de cada sprint para identificar mejoras. La capacidad de adaptarnos rápidamente a los cambios, junto con revisiones frecuentes del producto por parte del cliente, aseguró que el sistema desarrollado cumpliera con las expectativas y necesidades del restaurante Insert Coin, maximizando la calidad y eficiencia del proyecto.</a:t>
            </a:r>
            <a:endParaRPr sz="3100">
              <a:solidFill>
                <a:schemeClr val="dk1"/>
              </a:solidFill>
            </a:endParaRPr>
          </a:p>
          <a:p>
            <a:pPr indent="0" lvl="0" marL="0" marR="0" rtl="0" algn="ctr">
              <a:spcBef>
                <a:spcPts val="1200"/>
              </a:spcBef>
              <a:spcAft>
                <a:spcPts val="0"/>
              </a:spcAft>
              <a:buNone/>
            </a:pPr>
            <a:r>
              <a:t/>
            </a:r>
            <a:endParaRPr sz="1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8"/>
          <p:cNvSpPr txBox="1"/>
          <p:nvPr>
            <p:ph idx="1" type="body"/>
          </p:nvPr>
        </p:nvSpPr>
        <p:spPr>
          <a:xfrm>
            <a:off x="1" y="831974"/>
            <a:ext cx="4882800" cy="1108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CL" sz="3600"/>
              <a:t>Topología del proyecto</a:t>
            </a:r>
            <a:endParaRPr sz="3600"/>
          </a:p>
        </p:txBody>
      </p:sp>
      <p:sp>
        <p:nvSpPr>
          <p:cNvPr id="274" name="Google Shape;274;p8"/>
          <p:cNvSpPr/>
          <p:nvPr/>
        </p:nvSpPr>
        <p:spPr>
          <a:xfrm>
            <a:off x="6988112" y="5452800"/>
            <a:ext cx="806450" cy="787400"/>
          </a:xfrm>
          <a:custGeom>
            <a:rect b="b" l="l" r="r" t="t"/>
            <a:pathLst>
              <a:path extrusionOk="0" h="787400" w="806450">
                <a:moveTo>
                  <a:pt x="402856" y="0"/>
                </a:moveTo>
                <a:lnTo>
                  <a:pt x="355902" y="2540"/>
                </a:lnTo>
                <a:lnTo>
                  <a:pt x="310527" y="10160"/>
                </a:lnTo>
                <a:lnTo>
                  <a:pt x="267035" y="22860"/>
                </a:lnTo>
                <a:lnTo>
                  <a:pt x="225730" y="40640"/>
                </a:lnTo>
                <a:lnTo>
                  <a:pt x="186918" y="62230"/>
                </a:lnTo>
                <a:lnTo>
                  <a:pt x="150902" y="87630"/>
                </a:lnTo>
                <a:lnTo>
                  <a:pt x="117988" y="115570"/>
                </a:lnTo>
                <a:lnTo>
                  <a:pt x="88479" y="148590"/>
                </a:lnTo>
                <a:lnTo>
                  <a:pt x="62681" y="182880"/>
                </a:lnTo>
                <a:lnTo>
                  <a:pt x="40897" y="220980"/>
                </a:lnTo>
                <a:lnTo>
                  <a:pt x="23433" y="261620"/>
                </a:lnTo>
                <a:lnTo>
                  <a:pt x="10592" y="304800"/>
                </a:lnTo>
                <a:lnTo>
                  <a:pt x="2679" y="347980"/>
                </a:lnTo>
                <a:lnTo>
                  <a:pt x="0" y="394970"/>
                </a:lnTo>
                <a:lnTo>
                  <a:pt x="2752" y="440690"/>
                </a:lnTo>
                <a:lnTo>
                  <a:pt x="10736" y="485140"/>
                </a:lnTo>
                <a:lnTo>
                  <a:pt x="23645" y="527050"/>
                </a:lnTo>
                <a:lnTo>
                  <a:pt x="41174" y="567690"/>
                </a:lnTo>
                <a:lnTo>
                  <a:pt x="63019" y="605790"/>
                </a:lnTo>
                <a:lnTo>
                  <a:pt x="88874" y="640080"/>
                </a:lnTo>
                <a:lnTo>
                  <a:pt x="118434" y="673100"/>
                </a:lnTo>
                <a:lnTo>
                  <a:pt x="151395" y="701040"/>
                </a:lnTo>
                <a:lnTo>
                  <a:pt x="187450" y="726440"/>
                </a:lnTo>
                <a:lnTo>
                  <a:pt x="226295" y="748030"/>
                </a:lnTo>
                <a:lnTo>
                  <a:pt x="267625" y="764540"/>
                </a:lnTo>
                <a:lnTo>
                  <a:pt x="311135" y="777240"/>
                </a:lnTo>
                <a:lnTo>
                  <a:pt x="356520" y="784860"/>
                </a:lnTo>
                <a:lnTo>
                  <a:pt x="403474" y="787400"/>
                </a:lnTo>
                <a:lnTo>
                  <a:pt x="450426" y="784860"/>
                </a:lnTo>
                <a:lnTo>
                  <a:pt x="495800" y="777240"/>
                </a:lnTo>
                <a:lnTo>
                  <a:pt x="539290" y="764540"/>
                </a:lnTo>
                <a:lnTo>
                  <a:pt x="545645" y="762000"/>
                </a:lnTo>
                <a:lnTo>
                  <a:pt x="390867" y="762000"/>
                </a:lnTo>
                <a:lnTo>
                  <a:pt x="368767" y="754380"/>
                </a:lnTo>
                <a:lnTo>
                  <a:pt x="318231" y="754380"/>
                </a:lnTo>
                <a:lnTo>
                  <a:pt x="270563" y="740410"/>
                </a:lnTo>
                <a:lnTo>
                  <a:pt x="225761" y="720090"/>
                </a:lnTo>
                <a:lnTo>
                  <a:pt x="184279" y="694690"/>
                </a:lnTo>
                <a:lnTo>
                  <a:pt x="146571" y="665480"/>
                </a:lnTo>
                <a:lnTo>
                  <a:pt x="165709" y="648970"/>
                </a:lnTo>
                <a:lnTo>
                  <a:pt x="167394" y="647700"/>
                </a:lnTo>
                <a:lnTo>
                  <a:pt x="128708" y="647700"/>
                </a:lnTo>
                <a:lnTo>
                  <a:pt x="94729" y="607060"/>
                </a:lnTo>
                <a:lnTo>
                  <a:pt x="66808" y="562610"/>
                </a:lnTo>
                <a:lnTo>
                  <a:pt x="45554" y="513080"/>
                </a:lnTo>
                <a:lnTo>
                  <a:pt x="31580" y="461010"/>
                </a:lnTo>
                <a:lnTo>
                  <a:pt x="25496" y="406400"/>
                </a:lnTo>
                <a:lnTo>
                  <a:pt x="805576" y="406400"/>
                </a:lnTo>
                <a:lnTo>
                  <a:pt x="806320" y="393700"/>
                </a:lnTo>
                <a:lnTo>
                  <a:pt x="805632" y="382270"/>
                </a:lnTo>
                <a:lnTo>
                  <a:pt x="25486" y="382270"/>
                </a:lnTo>
                <a:lnTo>
                  <a:pt x="31478" y="327660"/>
                </a:lnTo>
                <a:lnTo>
                  <a:pt x="45366" y="275590"/>
                </a:lnTo>
                <a:lnTo>
                  <a:pt x="66539" y="226060"/>
                </a:lnTo>
                <a:lnTo>
                  <a:pt x="94387" y="181610"/>
                </a:lnTo>
                <a:lnTo>
                  <a:pt x="128299" y="140970"/>
                </a:lnTo>
                <a:lnTo>
                  <a:pt x="166992" y="140970"/>
                </a:lnTo>
                <a:lnTo>
                  <a:pt x="165305" y="139700"/>
                </a:lnTo>
                <a:lnTo>
                  <a:pt x="183794" y="93980"/>
                </a:lnTo>
                <a:lnTo>
                  <a:pt x="225233" y="68580"/>
                </a:lnTo>
                <a:lnTo>
                  <a:pt x="270003" y="48260"/>
                </a:lnTo>
                <a:lnTo>
                  <a:pt x="317644" y="34290"/>
                </a:lnTo>
                <a:lnTo>
                  <a:pt x="367076" y="34290"/>
                </a:lnTo>
                <a:lnTo>
                  <a:pt x="390260" y="25400"/>
                </a:lnTo>
                <a:lnTo>
                  <a:pt x="544608" y="25400"/>
                </a:lnTo>
                <a:lnTo>
                  <a:pt x="538704" y="22860"/>
                </a:lnTo>
                <a:lnTo>
                  <a:pt x="495195" y="10160"/>
                </a:lnTo>
                <a:lnTo>
                  <a:pt x="449810" y="2540"/>
                </a:lnTo>
                <a:lnTo>
                  <a:pt x="402856" y="0"/>
                </a:lnTo>
                <a:close/>
              </a:path>
              <a:path extrusionOk="0" h="787400" w="806450">
                <a:moveTo>
                  <a:pt x="415882" y="566420"/>
                </a:moveTo>
                <a:lnTo>
                  <a:pt x="390710" y="566420"/>
                </a:lnTo>
                <a:lnTo>
                  <a:pt x="390867" y="762000"/>
                </a:lnTo>
                <a:lnTo>
                  <a:pt x="416039" y="762000"/>
                </a:lnTo>
                <a:lnTo>
                  <a:pt x="415882" y="566420"/>
                </a:lnTo>
                <a:close/>
              </a:path>
              <a:path extrusionOk="0" h="787400" w="806450">
                <a:moveTo>
                  <a:pt x="543501" y="566420"/>
                </a:moveTo>
                <a:lnTo>
                  <a:pt x="415882" y="566420"/>
                </a:lnTo>
                <a:lnTo>
                  <a:pt x="451986" y="568960"/>
                </a:lnTo>
                <a:lnTo>
                  <a:pt x="487065" y="575310"/>
                </a:lnTo>
                <a:lnTo>
                  <a:pt x="520959" y="584200"/>
                </a:lnTo>
                <a:lnTo>
                  <a:pt x="553511" y="596900"/>
                </a:lnTo>
                <a:lnTo>
                  <a:pt x="532961" y="648970"/>
                </a:lnTo>
                <a:lnTo>
                  <a:pt x="508285" y="692150"/>
                </a:lnTo>
                <a:lnTo>
                  <a:pt x="480136" y="726440"/>
                </a:lnTo>
                <a:lnTo>
                  <a:pt x="449170" y="750570"/>
                </a:lnTo>
                <a:lnTo>
                  <a:pt x="416039" y="762000"/>
                </a:lnTo>
                <a:lnTo>
                  <a:pt x="545645" y="762000"/>
                </a:lnTo>
                <a:lnTo>
                  <a:pt x="564708" y="754380"/>
                </a:lnTo>
                <a:lnTo>
                  <a:pt x="488697" y="754380"/>
                </a:lnTo>
                <a:lnTo>
                  <a:pt x="515038" y="726440"/>
                </a:lnTo>
                <a:lnTo>
                  <a:pt x="538796" y="693420"/>
                </a:lnTo>
                <a:lnTo>
                  <a:pt x="559650" y="652780"/>
                </a:lnTo>
                <a:lnTo>
                  <a:pt x="577280" y="607060"/>
                </a:lnTo>
                <a:lnTo>
                  <a:pt x="625750" y="607060"/>
                </a:lnTo>
                <a:lnTo>
                  <a:pt x="609764" y="596900"/>
                </a:lnTo>
                <a:lnTo>
                  <a:pt x="584652" y="582930"/>
                </a:lnTo>
                <a:lnTo>
                  <a:pt x="587124" y="572770"/>
                </a:lnTo>
                <a:lnTo>
                  <a:pt x="560642" y="572770"/>
                </a:lnTo>
                <a:lnTo>
                  <a:pt x="543501" y="566420"/>
                </a:lnTo>
                <a:close/>
              </a:path>
              <a:path extrusionOk="0" h="787400" w="806450">
                <a:moveTo>
                  <a:pt x="257683" y="608330"/>
                </a:moveTo>
                <a:lnTo>
                  <a:pt x="229406" y="608330"/>
                </a:lnTo>
                <a:lnTo>
                  <a:pt x="247096" y="652780"/>
                </a:lnTo>
                <a:lnTo>
                  <a:pt x="268015" y="693420"/>
                </a:lnTo>
                <a:lnTo>
                  <a:pt x="291836" y="726440"/>
                </a:lnTo>
                <a:lnTo>
                  <a:pt x="318231" y="754380"/>
                </a:lnTo>
                <a:lnTo>
                  <a:pt x="368767" y="754380"/>
                </a:lnTo>
                <a:lnTo>
                  <a:pt x="357718" y="750570"/>
                </a:lnTo>
                <a:lnTo>
                  <a:pt x="326719" y="727710"/>
                </a:lnTo>
                <a:lnTo>
                  <a:pt x="298523" y="692150"/>
                </a:lnTo>
                <a:lnTo>
                  <a:pt x="273784" y="648970"/>
                </a:lnTo>
                <a:lnTo>
                  <a:pt x="257683" y="608330"/>
                </a:lnTo>
                <a:close/>
              </a:path>
              <a:path extrusionOk="0" h="787400" w="806450">
                <a:moveTo>
                  <a:pt x="625750" y="607060"/>
                </a:moveTo>
                <a:lnTo>
                  <a:pt x="577280" y="607060"/>
                </a:lnTo>
                <a:lnTo>
                  <a:pt x="599508" y="619760"/>
                </a:lnTo>
                <a:lnTo>
                  <a:pt x="620775" y="633730"/>
                </a:lnTo>
                <a:lnTo>
                  <a:pt x="641019" y="648970"/>
                </a:lnTo>
                <a:lnTo>
                  <a:pt x="660178" y="664210"/>
                </a:lnTo>
                <a:lnTo>
                  <a:pt x="622522" y="694690"/>
                </a:lnTo>
                <a:lnTo>
                  <a:pt x="581085" y="720090"/>
                </a:lnTo>
                <a:lnTo>
                  <a:pt x="536325" y="739140"/>
                </a:lnTo>
                <a:lnTo>
                  <a:pt x="488697" y="754380"/>
                </a:lnTo>
                <a:lnTo>
                  <a:pt x="564708" y="754380"/>
                </a:lnTo>
                <a:lnTo>
                  <a:pt x="619405" y="726440"/>
                </a:lnTo>
                <a:lnTo>
                  <a:pt x="655419" y="701040"/>
                </a:lnTo>
                <a:lnTo>
                  <a:pt x="688333" y="671830"/>
                </a:lnTo>
                <a:lnTo>
                  <a:pt x="710760" y="647700"/>
                </a:lnTo>
                <a:lnTo>
                  <a:pt x="678021" y="647700"/>
                </a:lnTo>
                <a:lnTo>
                  <a:pt x="656519" y="628650"/>
                </a:lnTo>
                <a:lnTo>
                  <a:pt x="633743" y="612140"/>
                </a:lnTo>
                <a:lnTo>
                  <a:pt x="625750" y="607060"/>
                </a:lnTo>
                <a:close/>
              </a:path>
              <a:path extrusionOk="0" h="787400" w="806450">
                <a:moveTo>
                  <a:pt x="222579" y="406400"/>
                </a:moveTo>
                <a:lnTo>
                  <a:pt x="197397" y="406400"/>
                </a:lnTo>
                <a:lnTo>
                  <a:pt x="199598" y="454660"/>
                </a:lnTo>
                <a:lnTo>
                  <a:pt x="204522" y="499110"/>
                </a:lnTo>
                <a:lnTo>
                  <a:pt x="212030" y="543560"/>
                </a:lnTo>
                <a:lnTo>
                  <a:pt x="221982" y="584200"/>
                </a:lnTo>
                <a:lnTo>
                  <a:pt x="196883" y="596900"/>
                </a:lnTo>
                <a:lnTo>
                  <a:pt x="172926" y="612140"/>
                </a:lnTo>
                <a:lnTo>
                  <a:pt x="150179" y="629920"/>
                </a:lnTo>
                <a:lnTo>
                  <a:pt x="128708" y="647700"/>
                </a:lnTo>
                <a:lnTo>
                  <a:pt x="167394" y="647700"/>
                </a:lnTo>
                <a:lnTo>
                  <a:pt x="185935" y="633730"/>
                </a:lnTo>
                <a:lnTo>
                  <a:pt x="207188" y="619760"/>
                </a:lnTo>
                <a:lnTo>
                  <a:pt x="229406" y="608330"/>
                </a:lnTo>
                <a:lnTo>
                  <a:pt x="257683" y="608330"/>
                </a:lnTo>
                <a:lnTo>
                  <a:pt x="253154" y="596900"/>
                </a:lnTo>
                <a:lnTo>
                  <a:pt x="285673" y="584200"/>
                </a:lnTo>
                <a:lnTo>
                  <a:pt x="319545" y="575310"/>
                </a:lnTo>
                <a:lnTo>
                  <a:pt x="333571" y="572770"/>
                </a:lnTo>
                <a:lnTo>
                  <a:pt x="245971" y="572770"/>
                </a:lnTo>
                <a:lnTo>
                  <a:pt x="236590" y="534670"/>
                </a:lnTo>
                <a:lnTo>
                  <a:pt x="229449" y="494030"/>
                </a:lnTo>
                <a:lnTo>
                  <a:pt x="224722" y="450850"/>
                </a:lnTo>
                <a:lnTo>
                  <a:pt x="222579" y="406400"/>
                </a:lnTo>
                <a:close/>
              </a:path>
              <a:path extrusionOk="0" h="787400" w="806450">
                <a:moveTo>
                  <a:pt x="805576" y="406400"/>
                </a:moveTo>
                <a:lnTo>
                  <a:pt x="780845" y="406400"/>
                </a:lnTo>
                <a:lnTo>
                  <a:pt x="774852" y="461010"/>
                </a:lnTo>
                <a:lnTo>
                  <a:pt x="760964" y="513080"/>
                </a:lnTo>
                <a:lnTo>
                  <a:pt x="739789" y="561340"/>
                </a:lnTo>
                <a:lnTo>
                  <a:pt x="711938" y="607060"/>
                </a:lnTo>
                <a:lnTo>
                  <a:pt x="678021" y="647700"/>
                </a:lnTo>
                <a:lnTo>
                  <a:pt x="710760" y="647700"/>
                </a:lnTo>
                <a:lnTo>
                  <a:pt x="743640" y="604520"/>
                </a:lnTo>
                <a:lnTo>
                  <a:pt x="765423" y="566420"/>
                </a:lnTo>
                <a:lnTo>
                  <a:pt x="782888" y="527050"/>
                </a:lnTo>
                <a:lnTo>
                  <a:pt x="795728" y="483870"/>
                </a:lnTo>
                <a:lnTo>
                  <a:pt x="803641" y="439420"/>
                </a:lnTo>
                <a:lnTo>
                  <a:pt x="805576" y="406400"/>
                </a:lnTo>
                <a:close/>
              </a:path>
              <a:path extrusionOk="0" h="787400" w="806450">
                <a:moveTo>
                  <a:pt x="415746" y="406400"/>
                </a:moveTo>
                <a:lnTo>
                  <a:pt x="390574" y="406400"/>
                </a:lnTo>
                <a:lnTo>
                  <a:pt x="390689" y="542290"/>
                </a:lnTo>
                <a:lnTo>
                  <a:pt x="352754" y="544830"/>
                </a:lnTo>
                <a:lnTo>
                  <a:pt x="315880" y="551180"/>
                </a:lnTo>
                <a:lnTo>
                  <a:pt x="280230" y="560070"/>
                </a:lnTo>
                <a:lnTo>
                  <a:pt x="245971" y="572770"/>
                </a:lnTo>
                <a:lnTo>
                  <a:pt x="333571" y="572770"/>
                </a:lnTo>
                <a:lnTo>
                  <a:pt x="354610" y="568960"/>
                </a:lnTo>
                <a:lnTo>
                  <a:pt x="390710" y="566420"/>
                </a:lnTo>
                <a:lnTo>
                  <a:pt x="543501" y="566420"/>
                </a:lnTo>
                <a:lnTo>
                  <a:pt x="526360" y="560070"/>
                </a:lnTo>
                <a:lnTo>
                  <a:pt x="490699" y="551180"/>
                </a:lnTo>
                <a:lnTo>
                  <a:pt x="453817" y="544830"/>
                </a:lnTo>
                <a:lnTo>
                  <a:pt x="415872" y="542290"/>
                </a:lnTo>
                <a:lnTo>
                  <a:pt x="415746" y="406400"/>
                </a:lnTo>
                <a:close/>
              </a:path>
              <a:path extrusionOk="0" h="787400" w="806450">
                <a:moveTo>
                  <a:pt x="608934" y="406400"/>
                </a:moveTo>
                <a:lnTo>
                  <a:pt x="583762" y="406400"/>
                </a:lnTo>
                <a:lnTo>
                  <a:pt x="581694" y="450850"/>
                </a:lnTo>
                <a:lnTo>
                  <a:pt x="577036" y="492760"/>
                </a:lnTo>
                <a:lnTo>
                  <a:pt x="569960" y="534670"/>
                </a:lnTo>
                <a:lnTo>
                  <a:pt x="560642" y="572770"/>
                </a:lnTo>
                <a:lnTo>
                  <a:pt x="587124" y="572770"/>
                </a:lnTo>
                <a:lnTo>
                  <a:pt x="594540" y="542290"/>
                </a:lnTo>
                <a:lnTo>
                  <a:pt x="601980" y="499110"/>
                </a:lnTo>
                <a:lnTo>
                  <a:pt x="606826" y="453390"/>
                </a:lnTo>
                <a:lnTo>
                  <a:pt x="608934" y="406400"/>
                </a:lnTo>
                <a:close/>
              </a:path>
              <a:path extrusionOk="0" h="787400" w="806450">
                <a:moveTo>
                  <a:pt x="166992" y="140970"/>
                </a:moveTo>
                <a:lnTo>
                  <a:pt x="128299" y="140970"/>
                </a:lnTo>
                <a:lnTo>
                  <a:pt x="149797" y="158750"/>
                </a:lnTo>
                <a:lnTo>
                  <a:pt x="172573" y="176530"/>
                </a:lnTo>
                <a:lnTo>
                  <a:pt x="196554" y="191770"/>
                </a:lnTo>
                <a:lnTo>
                  <a:pt x="221668" y="204470"/>
                </a:lnTo>
                <a:lnTo>
                  <a:pt x="211784" y="245110"/>
                </a:lnTo>
                <a:lnTo>
                  <a:pt x="204344" y="288290"/>
                </a:lnTo>
                <a:lnTo>
                  <a:pt x="199496" y="334010"/>
                </a:lnTo>
                <a:lnTo>
                  <a:pt x="197386" y="382270"/>
                </a:lnTo>
                <a:lnTo>
                  <a:pt x="222558" y="382270"/>
                </a:lnTo>
                <a:lnTo>
                  <a:pt x="224630" y="337820"/>
                </a:lnTo>
                <a:lnTo>
                  <a:pt x="229288" y="294640"/>
                </a:lnTo>
                <a:lnTo>
                  <a:pt x="236361" y="254000"/>
                </a:lnTo>
                <a:lnTo>
                  <a:pt x="245678" y="215900"/>
                </a:lnTo>
                <a:lnTo>
                  <a:pt x="333286" y="215900"/>
                </a:lnTo>
                <a:lnTo>
                  <a:pt x="319254" y="213360"/>
                </a:lnTo>
                <a:lnTo>
                  <a:pt x="285365" y="204470"/>
                </a:lnTo>
                <a:lnTo>
                  <a:pt x="252829" y="191770"/>
                </a:lnTo>
                <a:lnTo>
                  <a:pt x="257339" y="180340"/>
                </a:lnTo>
                <a:lnTo>
                  <a:pt x="229040" y="180340"/>
                </a:lnTo>
                <a:lnTo>
                  <a:pt x="206813" y="168910"/>
                </a:lnTo>
                <a:lnTo>
                  <a:pt x="185549" y="154940"/>
                </a:lnTo>
                <a:lnTo>
                  <a:pt x="166992" y="140970"/>
                </a:lnTo>
                <a:close/>
              </a:path>
              <a:path extrusionOk="0" h="787400" w="806450">
                <a:moveTo>
                  <a:pt x="333286" y="215900"/>
                </a:moveTo>
                <a:lnTo>
                  <a:pt x="245678" y="215900"/>
                </a:lnTo>
                <a:lnTo>
                  <a:pt x="279963" y="228600"/>
                </a:lnTo>
                <a:lnTo>
                  <a:pt x="315629" y="237490"/>
                </a:lnTo>
                <a:lnTo>
                  <a:pt x="352511" y="243840"/>
                </a:lnTo>
                <a:lnTo>
                  <a:pt x="390448" y="246380"/>
                </a:lnTo>
                <a:lnTo>
                  <a:pt x="390553" y="382270"/>
                </a:lnTo>
                <a:lnTo>
                  <a:pt x="415746" y="382270"/>
                </a:lnTo>
                <a:lnTo>
                  <a:pt x="415631" y="246380"/>
                </a:lnTo>
                <a:lnTo>
                  <a:pt x="453566" y="243840"/>
                </a:lnTo>
                <a:lnTo>
                  <a:pt x="490441" y="237490"/>
                </a:lnTo>
                <a:lnTo>
                  <a:pt x="526094" y="227330"/>
                </a:lnTo>
                <a:lnTo>
                  <a:pt x="541323" y="222250"/>
                </a:lnTo>
                <a:lnTo>
                  <a:pt x="390438" y="222250"/>
                </a:lnTo>
                <a:lnTo>
                  <a:pt x="354333" y="219710"/>
                </a:lnTo>
                <a:lnTo>
                  <a:pt x="333286" y="215900"/>
                </a:lnTo>
                <a:close/>
              </a:path>
              <a:path extrusionOk="0" h="787400" w="806450">
                <a:moveTo>
                  <a:pt x="587148" y="215900"/>
                </a:moveTo>
                <a:lnTo>
                  <a:pt x="560359" y="215900"/>
                </a:lnTo>
                <a:lnTo>
                  <a:pt x="569739" y="254000"/>
                </a:lnTo>
                <a:lnTo>
                  <a:pt x="576876" y="294640"/>
                </a:lnTo>
                <a:lnTo>
                  <a:pt x="581600" y="337820"/>
                </a:lnTo>
                <a:lnTo>
                  <a:pt x="583741" y="382270"/>
                </a:lnTo>
                <a:lnTo>
                  <a:pt x="608923" y="382270"/>
                </a:lnTo>
                <a:lnTo>
                  <a:pt x="606733" y="334010"/>
                </a:lnTo>
                <a:lnTo>
                  <a:pt x="601811" y="288290"/>
                </a:lnTo>
                <a:lnTo>
                  <a:pt x="594302" y="245110"/>
                </a:lnTo>
                <a:lnTo>
                  <a:pt x="587148" y="215900"/>
                </a:lnTo>
                <a:close/>
              </a:path>
              <a:path extrusionOk="0" h="787400" w="806450">
                <a:moveTo>
                  <a:pt x="711538" y="140970"/>
                </a:moveTo>
                <a:lnTo>
                  <a:pt x="677612" y="140970"/>
                </a:lnTo>
                <a:lnTo>
                  <a:pt x="711592" y="181610"/>
                </a:lnTo>
                <a:lnTo>
                  <a:pt x="739515" y="226060"/>
                </a:lnTo>
                <a:lnTo>
                  <a:pt x="760770" y="274320"/>
                </a:lnTo>
                <a:lnTo>
                  <a:pt x="774744" y="326390"/>
                </a:lnTo>
                <a:lnTo>
                  <a:pt x="780824" y="381000"/>
                </a:lnTo>
                <a:lnTo>
                  <a:pt x="608923" y="382270"/>
                </a:lnTo>
                <a:lnTo>
                  <a:pt x="805632" y="382270"/>
                </a:lnTo>
                <a:lnTo>
                  <a:pt x="795585" y="303530"/>
                </a:lnTo>
                <a:lnTo>
                  <a:pt x="782676" y="261620"/>
                </a:lnTo>
                <a:lnTo>
                  <a:pt x="765148" y="220980"/>
                </a:lnTo>
                <a:lnTo>
                  <a:pt x="743304" y="182880"/>
                </a:lnTo>
                <a:lnTo>
                  <a:pt x="717450" y="147320"/>
                </a:lnTo>
                <a:lnTo>
                  <a:pt x="711538" y="140970"/>
                </a:lnTo>
                <a:close/>
              </a:path>
              <a:path extrusionOk="0" h="787400" w="806450">
                <a:moveTo>
                  <a:pt x="415453" y="25400"/>
                </a:moveTo>
                <a:lnTo>
                  <a:pt x="390260" y="25400"/>
                </a:lnTo>
                <a:lnTo>
                  <a:pt x="390438" y="222250"/>
                </a:lnTo>
                <a:lnTo>
                  <a:pt x="415610" y="222250"/>
                </a:lnTo>
                <a:lnTo>
                  <a:pt x="415453" y="25400"/>
                </a:lnTo>
                <a:close/>
              </a:path>
              <a:path extrusionOk="0" h="787400" w="806450">
                <a:moveTo>
                  <a:pt x="544608" y="25400"/>
                </a:moveTo>
                <a:lnTo>
                  <a:pt x="415453" y="25400"/>
                </a:lnTo>
                <a:lnTo>
                  <a:pt x="448606" y="36830"/>
                </a:lnTo>
                <a:lnTo>
                  <a:pt x="479611" y="60960"/>
                </a:lnTo>
                <a:lnTo>
                  <a:pt x="507813" y="95250"/>
                </a:lnTo>
                <a:lnTo>
                  <a:pt x="532554" y="139700"/>
                </a:lnTo>
                <a:lnTo>
                  <a:pt x="553176" y="191770"/>
                </a:lnTo>
                <a:lnTo>
                  <a:pt x="520651" y="203200"/>
                </a:lnTo>
                <a:lnTo>
                  <a:pt x="486777" y="213360"/>
                </a:lnTo>
                <a:lnTo>
                  <a:pt x="451710" y="219710"/>
                </a:lnTo>
                <a:lnTo>
                  <a:pt x="415610" y="222250"/>
                </a:lnTo>
                <a:lnTo>
                  <a:pt x="541323" y="222250"/>
                </a:lnTo>
                <a:lnTo>
                  <a:pt x="560359" y="215900"/>
                </a:lnTo>
                <a:lnTo>
                  <a:pt x="587148" y="215900"/>
                </a:lnTo>
                <a:lnTo>
                  <a:pt x="584348" y="204470"/>
                </a:lnTo>
                <a:lnTo>
                  <a:pt x="609437" y="190500"/>
                </a:lnTo>
                <a:lnTo>
                  <a:pt x="625407" y="180340"/>
                </a:lnTo>
                <a:lnTo>
                  <a:pt x="576924" y="180340"/>
                </a:lnTo>
                <a:lnTo>
                  <a:pt x="559230" y="134620"/>
                </a:lnTo>
                <a:lnTo>
                  <a:pt x="538312" y="95250"/>
                </a:lnTo>
                <a:lnTo>
                  <a:pt x="514493" y="60960"/>
                </a:lnTo>
                <a:lnTo>
                  <a:pt x="488100" y="34290"/>
                </a:lnTo>
                <a:lnTo>
                  <a:pt x="565273" y="34290"/>
                </a:lnTo>
                <a:lnTo>
                  <a:pt x="544608" y="25400"/>
                </a:lnTo>
                <a:close/>
              </a:path>
              <a:path extrusionOk="0" h="787400" w="806450">
                <a:moveTo>
                  <a:pt x="367076" y="34290"/>
                </a:moveTo>
                <a:lnTo>
                  <a:pt x="317644" y="34290"/>
                </a:lnTo>
                <a:lnTo>
                  <a:pt x="291296" y="60960"/>
                </a:lnTo>
                <a:lnTo>
                  <a:pt x="267531" y="95250"/>
                </a:lnTo>
                <a:lnTo>
                  <a:pt x="246671" y="134620"/>
                </a:lnTo>
                <a:lnTo>
                  <a:pt x="229040" y="180340"/>
                </a:lnTo>
                <a:lnTo>
                  <a:pt x="257339" y="180340"/>
                </a:lnTo>
                <a:lnTo>
                  <a:pt x="273374" y="139700"/>
                </a:lnTo>
                <a:lnTo>
                  <a:pt x="298043" y="95250"/>
                </a:lnTo>
                <a:lnTo>
                  <a:pt x="326184" y="60960"/>
                </a:lnTo>
                <a:lnTo>
                  <a:pt x="357141" y="38100"/>
                </a:lnTo>
                <a:lnTo>
                  <a:pt x="367076" y="34290"/>
                </a:lnTo>
                <a:close/>
              </a:path>
              <a:path extrusionOk="0" h="787400" w="806450">
                <a:moveTo>
                  <a:pt x="565273" y="34290"/>
                </a:moveTo>
                <a:lnTo>
                  <a:pt x="488100" y="34290"/>
                </a:lnTo>
                <a:lnTo>
                  <a:pt x="535766" y="48260"/>
                </a:lnTo>
                <a:lnTo>
                  <a:pt x="580564" y="68580"/>
                </a:lnTo>
                <a:lnTo>
                  <a:pt x="622043" y="93980"/>
                </a:lnTo>
                <a:lnTo>
                  <a:pt x="659749" y="123190"/>
                </a:lnTo>
                <a:lnTo>
                  <a:pt x="640603" y="139700"/>
                </a:lnTo>
                <a:lnTo>
                  <a:pt x="620379" y="154940"/>
                </a:lnTo>
                <a:lnTo>
                  <a:pt x="599133" y="167640"/>
                </a:lnTo>
                <a:lnTo>
                  <a:pt x="576924" y="180340"/>
                </a:lnTo>
                <a:lnTo>
                  <a:pt x="625407" y="180340"/>
                </a:lnTo>
                <a:lnTo>
                  <a:pt x="633391" y="175260"/>
                </a:lnTo>
                <a:lnTo>
                  <a:pt x="656140" y="158750"/>
                </a:lnTo>
                <a:lnTo>
                  <a:pt x="677612" y="140970"/>
                </a:lnTo>
                <a:lnTo>
                  <a:pt x="711538" y="140970"/>
                </a:lnTo>
                <a:lnTo>
                  <a:pt x="687891" y="115570"/>
                </a:lnTo>
                <a:lnTo>
                  <a:pt x="654932" y="86360"/>
                </a:lnTo>
                <a:lnTo>
                  <a:pt x="618877" y="60960"/>
                </a:lnTo>
                <a:lnTo>
                  <a:pt x="580033" y="40640"/>
                </a:lnTo>
                <a:lnTo>
                  <a:pt x="565273" y="34290"/>
                </a:lnTo>
                <a:close/>
              </a:path>
            </a:pathLst>
          </a:custGeom>
          <a:solidFill>
            <a:srgbClr val="2E2D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8"/>
          <p:cNvSpPr/>
          <p:nvPr/>
        </p:nvSpPr>
        <p:spPr>
          <a:xfrm>
            <a:off x="6947341" y="7348508"/>
            <a:ext cx="791845" cy="734695"/>
          </a:xfrm>
          <a:custGeom>
            <a:rect b="b" l="l" r="r" t="t"/>
            <a:pathLst>
              <a:path extrusionOk="0" h="734695" w="791845">
                <a:moveTo>
                  <a:pt x="201079" y="525818"/>
                </a:moveTo>
                <a:lnTo>
                  <a:pt x="107111" y="617689"/>
                </a:lnTo>
                <a:lnTo>
                  <a:pt x="107111" y="734491"/>
                </a:lnTo>
                <a:lnTo>
                  <a:pt x="201079" y="734491"/>
                </a:lnTo>
                <a:lnTo>
                  <a:pt x="201079" y="525818"/>
                </a:lnTo>
                <a:close/>
              </a:path>
              <a:path extrusionOk="0" h="734695" w="791845">
                <a:moveTo>
                  <a:pt x="360502" y="464591"/>
                </a:moveTo>
                <a:lnTo>
                  <a:pt x="312115" y="417309"/>
                </a:lnTo>
                <a:lnTo>
                  <a:pt x="266509" y="461860"/>
                </a:lnTo>
                <a:lnTo>
                  <a:pt x="266509" y="734491"/>
                </a:lnTo>
                <a:lnTo>
                  <a:pt x="360502" y="734491"/>
                </a:lnTo>
                <a:lnTo>
                  <a:pt x="360502" y="464591"/>
                </a:lnTo>
                <a:close/>
              </a:path>
              <a:path extrusionOk="0" h="734695" w="791845">
                <a:moveTo>
                  <a:pt x="519925" y="397764"/>
                </a:moveTo>
                <a:lnTo>
                  <a:pt x="445719" y="470281"/>
                </a:lnTo>
                <a:lnTo>
                  <a:pt x="425932" y="489610"/>
                </a:lnTo>
                <a:lnTo>
                  <a:pt x="425932" y="734491"/>
                </a:lnTo>
                <a:lnTo>
                  <a:pt x="519925" y="734491"/>
                </a:lnTo>
                <a:lnTo>
                  <a:pt x="519925" y="397764"/>
                </a:lnTo>
                <a:close/>
              </a:path>
              <a:path extrusionOk="0" h="734695" w="791845">
                <a:moveTo>
                  <a:pt x="679335" y="241858"/>
                </a:moveTo>
                <a:lnTo>
                  <a:pt x="585368" y="333794"/>
                </a:lnTo>
                <a:lnTo>
                  <a:pt x="585368" y="734504"/>
                </a:lnTo>
                <a:lnTo>
                  <a:pt x="679335" y="734504"/>
                </a:lnTo>
                <a:lnTo>
                  <a:pt x="679335" y="241858"/>
                </a:lnTo>
                <a:close/>
              </a:path>
              <a:path extrusionOk="0" h="734695" w="791845">
                <a:moveTo>
                  <a:pt x="791476" y="0"/>
                </a:moveTo>
                <a:lnTo>
                  <a:pt x="691045" y="26327"/>
                </a:lnTo>
                <a:lnTo>
                  <a:pt x="590600" y="52654"/>
                </a:lnTo>
                <a:lnTo>
                  <a:pt x="632612" y="93700"/>
                </a:lnTo>
                <a:lnTo>
                  <a:pt x="406019" y="315214"/>
                </a:lnTo>
                <a:lnTo>
                  <a:pt x="312115" y="223418"/>
                </a:lnTo>
                <a:lnTo>
                  <a:pt x="0" y="528497"/>
                </a:lnTo>
                <a:lnTo>
                  <a:pt x="59474" y="586701"/>
                </a:lnTo>
                <a:lnTo>
                  <a:pt x="312115" y="339763"/>
                </a:lnTo>
                <a:lnTo>
                  <a:pt x="406019" y="431546"/>
                </a:lnTo>
                <a:lnTo>
                  <a:pt x="692111" y="151841"/>
                </a:lnTo>
                <a:lnTo>
                  <a:pt x="737616" y="196329"/>
                </a:lnTo>
                <a:lnTo>
                  <a:pt x="791476" y="0"/>
                </a:lnTo>
                <a:close/>
              </a:path>
            </a:pathLst>
          </a:custGeom>
          <a:solidFill>
            <a:srgbClr val="2E2D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6" name="Google Shape;276;p8"/>
          <p:cNvPicPr preferRelativeResize="0"/>
          <p:nvPr/>
        </p:nvPicPr>
        <p:blipFill rotWithShape="1">
          <a:blip r:embed="rId3">
            <a:alphaModFix/>
          </a:blip>
          <a:srcRect b="0" l="0" r="0" t="0"/>
          <a:stretch/>
        </p:blipFill>
        <p:spPr>
          <a:xfrm>
            <a:off x="6875458" y="1245331"/>
            <a:ext cx="1031738" cy="562610"/>
          </a:xfrm>
          <a:prstGeom prst="rect">
            <a:avLst/>
          </a:prstGeom>
          <a:noFill/>
          <a:ln>
            <a:noFill/>
          </a:ln>
        </p:spPr>
      </p:pic>
      <p:sp>
        <p:nvSpPr>
          <p:cNvPr id="277" name="Google Shape;277;p8"/>
          <p:cNvSpPr/>
          <p:nvPr/>
        </p:nvSpPr>
        <p:spPr>
          <a:xfrm>
            <a:off x="6919412" y="3606838"/>
            <a:ext cx="847725" cy="565785"/>
          </a:xfrm>
          <a:custGeom>
            <a:rect b="b" l="l" r="r" t="t"/>
            <a:pathLst>
              <a:path extrusionOk="0" h="565785" w="847725">
                <a:moveTo>
                  <a:pt x="143256" y="262610"/>
                </a:moveTo>
                <a:lnTo>
                  <a:pt x="143230" y="165836"/>
                </a:lnTo>
                <a:lnTo>
                  <a:pt x="108546" y="143078"/>
                </a:lnTo>
                <a:lnTo>
                  <a:pt x="108546" y="183908"/>
                </a:lnTo>
                <a:lnTo>
                  <a:pt x="108546" y="262610"/>
                </a:lnTo>
                <a:lnTo>
                  <a:pt x="34696" y="262610"/>
                </a:lnTo>
                <a:lnTo>
                  <a:pt x="34696" y="135432"/>
                </a:lnTo>
                <a:lnTo>
                  <a:pt x="108546" y="183908"/>
                </a:lnTo>
                <a:lnTo>
                  <a:pt x="108546" y="143078"/>
                </a:lnTo>
                <a:lnTo>
                  <a:pt x="96913" y="135432"/>
                </a:lnTo>
                <a:lnTo>
                  <a:pt x="31623" y="92583"/>
                </a:lnTo>
                <a:lnTo>
                  <a:pt x="27228" y="91401"/>
                </a:lnTo>
                <a:lnTo>
                  <a:pt x="22948" y="91401"/>
                </a:lnTo>
                <a:lnTo>
                  <a:pt x="14363" y="93052"/>
                </a:lnTo>
                <a:lnTo>
                  <a:pt x="7035" y="97650"/>
                </a:lnTo>
                <a:lnTo>
                  <a:pt x="1930" y="104724"/>
                </a:lnTo>
                <a:lnTo>
                  <a:pt x="25" y="113753"/>
                </a:lnTo>
                <a:lnTo>
                  <a:pt x="25" y="262610"/>
                </a:lnTo>
                <a:lnTo>
                  <a:pt x="0" y="414515"/>
                </a:lnTo>
                <a:lnTo>
                  <a:pt x="736" y="417220"/>
                </a:lnTo>
                <a:lnTo>
                  <a:pt x="15278" y="432320"/>
                </a:lnTo>
                <a:lnTo>
                  <a:pt x="17538" y="433120"/>
                </a:lnTo>
                <a:lnTo>
                  <a:pt x="19862" y="433616"/>
                </a:lnTo>
                <a:lnTo>
                  <a:pt x="22275" y="433666"/>
                </a:lnTo>
                <a:lnTo>
                  <a:pt x="22504" y="433692"/>
                </a:lnTo>
                <a:lnTo>
                  <a:pt x="22733" y="433806"/>
                </a:lnTo>
                <a:lnTo>
                  <a:pt x="22948" y="433806"/>
                </a:lnTo>
                <a:lnTo>
                  <a:pt x="23215" y="433768"/>
                </a:lnTo>
                <a:lnTo>
                  <a:pt x="24777" y="433743"/>
                </a:lnTo>
                <a:lnTo>
                  <a:pt x="26365" y="433438"/>
                </a:lnTo>
                <a:lnTo>
                  <a:pt x="28473" y="432968"/>
                </a:lnTo>
                <a:lnTo>
                  <a:pt x="28994" y="432968"/>
                </a:lnTo>
                <a:lnTo>
                  <a:pt x="29502" y="432828"/>
                </a:lnTo>
                <a:lnTo>
                  <a:pt x="31584" y="432193"/>
                </a:lnTo>
                <a:lnTo>
                  <a:pt x="33616" y="431304"/>
                </a:lnTo>
                <a:lnTo>
                  <a:pt x="35572" y="429996"/>
                </a:lnTo>
                <a:lnTo>
                  <a:pt x="143230" y="359359"/>
                </a:lnTo>
                <a:lnTo>
                  <a:pt x="143256" y="262610"/>
                </a:lnTo>
                <a:close/>
              </a:path>
              <a:path extrusionOk="0" h="565785" w="847725">
                <a:moveTo>
                  <a:pt x="847699" y="0"/>
                </a:moveTo>
                <a:lnTo>
                  <a:pt x="813041" y="8547"/>
                </a:lnTo>
                <a:lnTo>
                  <a:pt x="813041" y="43484"/>
                </a:lnTo>
                <a:lnTo>
                  <a:pt x="813041" y="262610"/>
                </a:lnTo>
                <a:lnTo>
                  <a:pt x="590677" y="262610"/>
                </a:lnTo>
                <a:lnTo>
                  <a:pt x="590677" y="461860"/>
                </a:lnTo>
                <a:lnTo>
                  <a:pt x="585838" y="480606"/>
                </a:lnTo>
                <a:lnTo>
                  <a:pt x="577342" y="499313"/>
                </a:lnTo>
                <a:lnTo>
                  <a:pt x="563511" y="513918"/>
                </a:lnTo>
                <a:lnTo>
                  <a:pt x="545642" y="523417"/>
                </a:lnTo>
                <a:lnTo>
                  <a:pt x="525056" y="526808"/>
                </a:lnTo>
                <a:lnTo>
                  <a:pt x="524776" y="526808"/>
                </a:lnTo>
                <a:lnTo>
                  <a:pt x="524459" y="526757"/>
                </a:lnTo>
                <a:lnTo>
                  <a:pt x="519341" y="526707"/>
                </a:lnTo>
                <a:lnTo>
                  <a:pt x="514502" y="526110"/>
                </a:lnTo>
                <a:lnTo>
                  <a:pt x="509752" y="524954"/>
                </a:lnTo>
                <a:lnTo>
                  <a:pt x="509473" y="524916"/>
                </a:lnTo>
                <a:lnTo>
                  <a:pt x="325729" y="478917"/>
                </a:lnTo>
                <a:lnTo>
                  <a:pt x="287248" y="450659"/>
                </a:lnTo>
                <a:lnTo>
                  <a:pt x="278663" y="419036"/>
                </a:lnTo>
                <a:lnTo>
                  <a:pt x="279806" y="407987"/>
                </a:lnTo>
                <a:lnTo>
                  <a:pt x="280073" y="406704"/>
                </a:lnTo>
                <a:lnTo>
                  <a:pt x="280098" y="405422"/>
                </a:lnTo>
                <a:lnTo>
                  <a:pt x="285038" y="386537"/>
                </a:lnTo>
                <a:lnTo>
                  <a:pt x="590677" y="461860"/>
                </a:lnTo>
                <a:lnTo>
                  <a:pt x="590677" y="262610"/>
                </a:lnTo>
                <a:lnTo>
                  <a:pt x="209384" y="262610"/>
                </a:lnTo>
                <a:lnTo>
                  <a:pt x="209384" y="192265"/>
                </a:lnTo>
                <a:lnTo>
                  <a:pt x="813041" y="43484"/>
                </a:lnTo>
                <a:lnTo>
                  <a:pt x="813041" y="8547"/>
                </a:lnTo>
                <a:lnTo>
                  <a:pt x="174726" y="165836"/>
                </a:lnTo>
                <a:lnTo>
                  <a:pt x="174726" y="262610"/>
                </a:lnTo>
                <a:lnTo>
                  <a:pt x="174688" y="359308"/>
                </a:lnTo>
                <a:lnTo>
                  <a:pt x="246862" y="377139"/>
                </a:lnTo>
                <a:lnTo>
                  <a:pt x="241947" y="395897"/>
                </a:lnTo>
                <a:lnTo>
                  <a:pt x="241947" y="397243"/>
                </a:lnTo>
                <a:lnTo>
                  <a:pt x="241655" y="398576"/>
                </a:lnTo>
                <a:lnTo>
                  <a:pt x="239877" y="409790"/>
                </a:lnTo>
                <a:lnTo>
                  <a:pt x="244436" y="450138"/>
                </a:lnTo>
                <a:lnTo>
                  <a:pt x="265290" y="486244"/>
                </a:lnTo>
                <a:lnTo>
                  <a:pt x="300685" y="510692"/>
                </a:lnTo>
                <a:lnTo>
                  <a:pt x="310807" y="514324"/>
                </a:lnTo>
                <a:lnTo>
                  <a:pt x="313258" y="515543"/>
                </a:lnTo>
                <a:lnTo>
                  <a:pt x="499541" y="562203"/>
                </a:lnTo>
                <a:lnTo>
                  <a:pt x="524992" y="565353"/>
                </a:lnTo>
                <a:lnTo>
                  <a:pt x="531914" y="565353"/>
                </a:lnTo>
                <a:lnTo>
                  <a:pt x="578065" y="550849"/>
                </a:lnTo>
                <a:lnTo>
                  <a:pt x="612711" y="516597"/>
                </a:lnTo>
                <a:lnTo>
                  <a:pt x="628929" y="471347"/>
                </a:lnTo>
                <a:lnTo>
                  <a:pt x="847674" y="525221"/>
                </a:lnTo>
                <a:lnTo>
                  <a:pt x="847699" y="471347"/>
                </a:lnTo>
                <a:lnTo>
                  <a:pt x="847699" y="386537"/>
                </a:lnTo>
                <a:lnTo>
                  <a:pt x="847699" y="43484"/>
                </a:lnTo>
                <a:lnTo>
                  <a:pt x="847699" y="0"/>
                </a:lnTo>
                <a:close/>
              </a:path>
            </a:pathLst>
          </a:custGeom>
          <a:solidFill>
            <a:srgbClr val="2E2D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8"/>
          <p:cNvSpPr txBox="1"/>
          <p:nvPr/>
        </p:nvSpPr>
        <p:spPr>
          <a:xfrm>
            <a:off x="8316438" y="1122731"/>
            <a:ext cx="9225900" cy="3063900"/>
          </a:xfrm>
          <a:prstGeom prst="rect">
            <a:avLst/>
          </a:prstGeom>
          <a:noFill/>
          <a:ln>
            <a:noFill/>
          </a:ln>
        </p:spPr>
        <p:txBody>
          <a:bodyPr anchorCtr="0" anchor="t" bIns="0" lIns="0" spcFirstLastPara="1" rIns="0" wrap="square" tIns="91425">
            <a:spAutoFit/>
          </a:bodyPr>
          <a:lstStyle/>
          <a:p>
            <a:pPr indent="0" lvl="0" marL="12700" marR="0" rtl="0" algn="just">
              <a:spcBef>
                <a:spcPts val="0"/>
              </a:spcBef>
              <a:spcAft>
                <a:spcPts val="0"/>
              </a:spcAft>
              <a:buNone/>
            </a:pPr>
            <a:r>
              <a:rPr b="1" lang="es-CL" sz="3500">
                <a:solidFill>
                  <a:schemeClr val="dk1"/>
                </a:solidFill>
              </a:rPr>
              <a:t>Arquitectura General:</a:t>
            </a:r>
            <a:endParaRPr b="1" i="0" sz="35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b="1" lang="es-CL" sz="1100">
                <a:solidFill>
                  <a:schemeClr val="dk1"/>
                </a:solidFill>
              </a:rPr>
              <a:t>Arquitectura Cliente-Servidor con MVC:</a:t>
            </a:r>
            <a:endParaRPr b="1" sz="1100">
              <a:solidFill>
                <a:schemeClr val="dk1"/>
              </a:solidFill>
            </a:endParaRPr>
          </a:p>
          <a:p>
            <a:pPr indent="0" lvl="0" marL="0" rtl="0" algn="l">
              <a:lnSpc>
                <a:spcPct val="115000"/>
              </a:lnSpc>
              <a:spcBef>
                <a:spcPts val="1200"/>
              </a:spcBef>
              <a:spcAft>
                <a:spcPts val="0"/>
              </a:spcAft>
              <a:buNone/>
            </a:pPr>
            <a:r>
              <a:rPr lang="es-CL" sz="1100">
                <a:solidFill>
                  <a:schemeClr val="dk1"/>
                </a:solidFill>
              </a:rPr>
              <a:t> El proyecto </a:t>
            </a:r>
            <a:r>
              <a:rPr b="1" lang="es-CL" sz="1100">
                <a:solidFill>
                  <a:schemeClr val="dk1"/>
                </a:solidFill>
              </a:rPr>
              <a:t>Menu Touch</a:t>
            </a:r>
            <a:r>
              <a:rPr lang="es-CL" sz="1100">
                <a:solidFill>
                  <a:schemeClr val="dk1"/>
                </a:solidFill>
              </a:rPr>
              <a:t> utiliza una arquitectura Cliente-Servidor para permitir la interacción entre los usuarios (clientes, cocina, garzón y administrativo  y sigue el patrón </a:t>
            </a:r>
            <a:r>
              <a:rPr b="1" lang="es-CL" sz="1100">
                <a:solidFill>
                  <a:schemeClr val="dk1"/>
                </a:solidFill>
              </a:rPr>
              <a:t>Modelo-Vista-Controlador (MVC)</a:t>
            </a:r>
            <a:r>
              <a:rPr lang="es-CL" sz="1100">
                <a:solidFill>
                  <a:schemeClr val="dk1"/>
                </a:solidFill>
              </a:rPr>
              <a:t>, donde:</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CL" sz="1100">
                <a:solidFill>
                  <a:schemeClr val="dk1"/>
                </a:solidFill>
              </a:rPr>
              <a:t>Modelo:</a:t>
            </a:r>
            <a:r>
              <a:rPr lang="es-CL" sz="1100">
                <a:solidFill>
                  <a:schemeClr val="dk1"/>
                </a:solidFill>
              </a:rPr>
              <a:t> Gestiona datos y lógica de negocio (e.g., </a:t>
            </a:r>
            <a:r>
              <a:rPr lang="es-CL" sz="1100">
                <a:solidFill>
                  <a:srgbClr val="188038"/>
                </a:solidFill>
                <a:latin typeface="Roboto Mono"/>
                <a:ea typeface="Roboto Mono"/>
                <a:cs typeface="Roboto Mono"/>
                <a:sym typeface="Roboto Mono"/>
              </a:rPr>
              <a:t>Pedido</a:t>
            </a:r>
            <a:r>
              <a:rPr lang="es-CL" sz="1100">
                <a:solidFill>
                  <a:schemeClr val="dk1"/>
                </a:solidFill>
              </a:rPr>
              <a:t>, </a:t>
            </a:r>
            <a:r>
              <a:rPr lang="es-CL" sz="1100">
                <a:solidFill>
                  <a:srgbClr val="188038"/>
                </a:solidFill>
                <a:latin typeface="Roboto Mono"/>
                <a:ea typeface="Roboto Mono"/>
                <a:cs typeface="Roboto Mono"/>
                <a:sym typeface="Roboto Mono"/>
              </a:rPr>
              <a:t>Producto</a:t>
            </a:r>
            <a:r>
              <a:rPr lang="es-CL"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L" sz="1100">
                <a:solidFill>
                  <a:schemeClr val="dk1"/>
                </a:solidFill>
              </a:rPr>
              <a:t>Vista:</a:t>
            </a:r>
            <a:r>
              <a:rPr lang="es-CL" sz="1100">
                <a:solidFill>
                  <a:schemeClr val="dk1"/>
                </a:solidFill>
              </a:rPr>
              <a:t> Presenta la interfaz a través de templates HTML.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CL" sz="1100">
                <a:solidFill>
                  <a:schemeClr val="dk1"/>
                </a:solidFill>
              </a:rPr>
              <a:t>Controlador:</a:t>
            </a:r>
            <a:r>
              <a:rPr lang="es-CL" sz="1100">
                <a:solidFill>
                  <a:schemeClr val="dk1"/>
                </a:solidFill>
              </a:rPr>
              <a:t> Procesa solicitudes y administra la lógica en </a:t>
            </a:r>
            <a:r>
              <a:rPr lang="es-CL" sz="1100">
                <a:solidFill>
                  <a:srgbClr val="188038"/>
                </a:solidFill>
                <a:latin typeface="Roboto Mono"/>
                <a:ea typeface="Roboto Mono"/>
                <a:cs typeface="Roboto Mono"/>
                <a:sym typeface="Roboto Mono"/>
              </a:rPr>
              <a:t>views.py</a:t>
            </a:r>
            <a:r>
              <a:rPr lang="es-CL" sz="1100">
                <a:solidFill>
                  <a:schemeClr val="dk1"/>
                </a:solidFill>
              </a:rPr>
              <a:t>.</a:t>
            </a:r>
            <a:endParaRPr sz="1100">
              <a:solidFill>
                <a:schemeClr val="dk1"/>
              </a:solidFill>
            </a:endParaRPr>
          </a:p>
          <a:p>
            <a:pPr indent="0" lvl="0" marL="457200" rtl="0" algn="l">
              <a:lnSpc>
                <a:spcPct val="115000"/>
              </a:lnSpc>
              <a:spcBef>
                <a:spcPts val="1200"/>
              </a:spcBef>
              <a:spcAft>
                <a:spcPts val="0"/>
              </a:spcAft>
              <a:buNone/>
            </a:pPr>
            <a:r>
              <a:t/>
            </a:r>
            <a:endParaRPr b="1" sz="1100">
              <a:solidFill>
                <a:schemeClr val="dk1"/>
              </a:solidFill>
            </a:endParaRPr>
          </a:p>
          <a:p>
            <a:pPr indent="0" lvl="0" marL="46355" marR="5080" rtl="0" algn="just">
              <a:lnSpc>
                <a:spcPct val="101499"/>
              </a:lnSpc>
              <a:spcBef>
                <a:spcPts val="1200"/>
              </a:spcBef>
              <a:spcAft>
                <a:spcPts val="0"/>
              </a:spcAft>
              <a:buNone/>
            </a:pPr>
            <a:r>
              <a:t/>
            </a:r>
            <a:endParaRPr b="1" sz="1950">
              <a:solidFill>
                <a:schemeClr val="dk1"/>
              </a:solidFill>
              <a:highlight>
                <a:srgbClr val="FFFF00"/>
              </a:highlight>
            </a:endParaRPr>
          </a:p>
        </p:txBody>
      </p:sp>
      <p:sp>
        <p:nvSpPr>
          <p:cNvPr id="279" name="Google Shape;279;p8"/>
          <p:cNvSpPr txBox="1"/>
          <p:nvPr/>
        </p:nvSpPr>
        <p:spPr>
          <a:xfrm>
            <a:off x="8316438" y="3373972"/>
            <a:ext cx="9225900" cy="27549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None/>
            </a:pPr>
            <a:r>
              <a:rPr b="1" lang="es-CL" sz="3500">
                <a:solidFill>
                  <a:schemeClr val="dk1"/>
                </a:solidFill>
              </a:rPr>
              <a:t>Infraestructura: </a:t>
            </a:r>
            <a:endParaRPr b="1" sz="3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1100">
                <a:solidFill>
                  <a:schemeClr val="dk1"/>
                </a:solidFill>
              </a:rPr>
              <a:t>Infraestructura basada en un servidor local: </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CL" sz="1100">
                <a:solidFill>
                  <a:schemeClr val="dk1"/>
                </a:solidFill>
              </a:rPr>
              <a:t>El proyecto está diseñado para ejecutarse en un servidor Django alojado:</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CL" sz="1100">
                <a:solidFill>
                  <a:schemeClr val="dk1"/>
                </a:solidFill>
              </a:rPr>
              <a:t>Base de datos:</a:t>
            </a:r>
            <a:r>
              <a:rPr lang="es-CL" sz="1100">
                <a:solidFill>
                  <a:schemeClr val="dk1"/>
                </a:solidFill>
              </a:rPr>
              <a:t> MySQL configurado localmente con capacidad para migrar a la nube.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CL" sz="1100">
                <a:solidFill>
                  <a:schemeClr val="dk1"/>
                </a:solidFill>
              </a:rPr>
              <a:t>Red:</a:t>
            </a:r>
            <a:r>
              <a:rPr lang="es-CL" sz="1100">
                <a:solidFill>
                  <a:schemeClr val="dk1"/>
                </a:solidFill>
              </a:rPr>
              <a:t> Una red WiFi conecta las tabletas de los clientes al servidor.</a:t>
            </a:r>
            <a:endParaRPr sz="1100">
              <a:solidFill>
                <a:schemeClr val="dk1"/>
              </a:solidFill>
            </a:endParaRPr>
          </a:p>
          <a:p>
            <a:pPr indent="0" lvl="0" marL="12700" marR="0" rtl="0" algn="just">
              <a:lnSpc>
                <a:spcPct val="100000"/>
              </a:lnSpc>
              <a:spcBef>
                <a:spcPts val="1200"/>
              </a:spcBef>
              <a:spcAft>
                <a:spcPts val="0"/>
              </a:spcAft>
              <a:buNone/>
            </a:pPr>
            <a:r>
              <a:t/>
            </a:r>
            <a:endParaRPr b="1" sz="3500">
              <a:solidFill>
                <a:schemeClr val="dk1"/>
              </a:solidFill>
            </a:endParaRPr>
          </a:p>
          <a:p>
            <a:pPr indent="0" lvl="0" marL="46355" marR="5080" rtl="0" algn="just">
              <a:lnSpc>
                <a:spcPct val="101499"/>
              </a:lnSpc>
              <a:spcBef>
                <a:spcPts val="345"/>
              </a:spcBef>
              <a:spcAft>
                <a:spcPts val="0"/>
              </a:spcAft>
              <a:buNone/>
            </a:pPr>
            <a:r>
              <a:t/>
            </a:r>
            <a:endParaRPr sz="1950">
              <a:solidFill>
                <a:schemeClr val="dk1"/>
              </a:solidFill>
              <a:highlight>
                <a:srgbClr val="FFFF00"/>
              </a:highlight>
              <a:latin typeface="Arial"/>
              <a:ea typeface="Arial"/>
              <a:cs typeface="Arial"/>
              <a:sym typeface="Arial"/>
            </a:endParaRPr>
          </a:p>
        </p:txBody>
      </p:sp>
      <p:sp>
        <p:nvSpPr>
          <p:cNvPr id="280" name="Google Shape;280;p8"/>
          <p:cNvSpPr txBox="1"/>
          <p:nvPr/>
        </p:nvSpPr>
        <p:spPr>
          <a:xfrm>
            <a:off x="8316449" y="5340429"/>
            <a:ext cx="8607000" cy="18870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None/>
            </a:pPr>
            <a:r>
              <a:rPr b="1" lang="es-CL" sz="3500">
                <a:solidFill>
                  <a:schemeClr val="dk1"/>
                </a:solidFill>
              </a:rPr>
              <a:t>Componentes del Sistema:</a:t>
            </a:r>
            <a:endParaRPr sz="1950">
              <a:solidFill>
                <a:schemeClr val="dk1"/>
              </a:solidFill>
              <a:highlight>
                <a:srgbClr val="FFFF00"/>
              </a:highlight>
            </a:endParaRPr>
          </a:p>
          <a:p>
            <a:pPr indent="0" lvl="0" marL="0" rtl="0" algn="l">
              <a:lnSpc>
                <a:spcPct val="115000"/>
              </a:lnSpc>
              <a:spcBef>
                <a:spcPts val="1200"/>
              </a:spcBef>
              <a:spcAft>
                <a:spcPts val="0"/>
              </a:spcAft>
              <a:buClr>
                <a:schemeClr val="dk1"/>
              </a:buClr>
              <a:buSzPts val="1100"/>
              <a:buFont typeface="Arial"/>
              <a:buNone/>
            </a:pPr>
            <a:r>
              <a:rPr b="1" lang="es-CL" sz="1100">
                <a:solidFill>
                  <a:schemeClr val="dk1"/>
                </a:solidFill>
              </a:rPr>
              <a:t>Módulos principales:</a:t>
            </a:r>
            <a:endParaRPr b="1"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s-CL" sz="1100">
                <a:solidFill>
                  <a:schemeClr val="dk1"/>
                </a:solidFill>
              </a:rPr>
              <a:t>Pedidos:</a:t>
            </a:r>
            <a:r>
              <a:rPr lang="es-CL" sz="1100">
                <a:solidFill>
                  <a:schemeClr val="dk1"/>
                </a:solidFill>
              </a:rPr>
              <a:t> Administra los pedidos realizados por los clientes.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CL" sz="1100">
                <a:solidFill>
                  <a:schemeClr val="dk1"/>
                </a:solidFill>
              </a:rPr>
              <a:t>Cocina:</a:t>
            </a:r>
            <a:r>
              <a:rPr lang="es-CL" sz="1100">
                <a:solidFill>
                  <a:schemeClr val="dk1"/>
                </a:solidFill>
              </a:rPr>
              <a:t> Gestiona los pedidos que se están preparando.</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CL" sz="1100">
                <a:solidFill>
                  <a:schemeClr val="dk1"/>
                </a:solidFill>
              </a:rPr>
              <a:t>Garzón:</a:t>
            </a:r>
            <a:r>
              <a:rPr lang="es-CL" sz="1100">
                <a:solidFill>
                  <a:schemeClr val="dk1"/>
                </a:solidFill>
              </a:rPr>
              <a:t> Supervisa la entrega de pedidos y gestiona los pagos.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CL" sz="1100">
                <a:solidFill>
                  <a:schemeClr val="dk1"/>
                </a:solidFill>
              </a:rPr>
              <a:t>Administrativo:</a:t>
            </a:r>
            <a:r>
              <a:rPr lang="es-CL" sz="1100">
                <a:solidFill>
                  <a:schemeClr val="dk1"/>
                </a:solidFill>
              </a:rPr>
              <a:t> Maneja la configuración de productos.</a:t>
            </a:r>
            <a:endParaRPr sz="1950">
              <a:solidFill>
                <a:schemeClr val="dk1"/>
              </a:solidFill>
              <a:highlight>
                <a:srgbClr val="FFFF00"/>
              </a:highlight>
            </a:endParaRPr>
          </a:p>
        </p:txBody>
      </p:sp>
      <p:sp>
        <p:nvSpPr>
          <p:cNvPr id="281" name="Google Shape;281;p8"/>
          <p:cNvSpPr txBox="1"/>
          <p:nvPr/>
        </p:nvSpPr>
        <p:spPr>
          <a:xfrm>
            <a:off x="8316438" y="7348489"/>
            <a:ext cx="9225900" cy="32586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None/>
            </a:pPr>
            <a:r>
              <a:rPr b="1" lang="es-CL" sz="3500">
                <a:solidFill>
                  <a:schemeClr val="dk1"/>
                </a:solidFill>
              </a:rPr>
              <a:t>Red y la Seguridad:</a:t>
            </a:r>
            <a:endParaRPr b="1" sz="3500">
              <a:solidFill>
                <a:schemeClr val="dk1"/>
              </a:solidFill>
            </a:endParaRPr>
          </a:p>
          <a:p>
            <a:pPr indent="0" lvl="0" marL="0" rtl="0" algn="l">
              <a:lnSpc>
                <a:spcPct val="115000"/>
              </a:lnSpc>
              <a:spcBef>
                <a:spcPts val="1200"/>
              </a:spcBef>
              <a:spcAft>
                <a:spcPts val="0"/>
              </a:spcAft>
              <a:buNone/>
            </a:pPr>
            <a:r>
              <a:rPr b="1" lang="es-CL" sz="1100">
                <a:solidFill>
                  <a:schemeClr val="dk1"/>
                </a:solidFill>
              </a:rPr>
              <a:t>Red: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CL" sz="1100">
                <a:solidFill>
                  <a:schemeClr val="dk1"/>
                </a:solidFill>
              </a:rPr>
              <a:t>La red conecta tabletas y PCs (cocina, garzon y administración) al servidor Django mediante WiFi local.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CL" sz="1100">
                <a:solidFill>
                  <a:schemeClr val="dk1"/>
                </a:solidFill>
              </a:rPr>
              <a:t>La base de datos MySQL está configurada en el servidor y accesible para consultas y almacenamiento.</a:t>
            </a:r>
            <a:endParaRPr sz="1100">
              <a:solidFill>
                <a:schemeClr val="dk1"/>
              </a:solidFill>
            </a:endParaRPr>
          </a:p>
          <a:p>
            <a:pPr indent="0" lvl="0" marL="0" rtl="0" algn="l">
              <a:lnSpc>
                <a:spcPct val="115000"/>
              </a:lnSpc>
              <a:spcBef>
                <a:spcPts val="1200"/>
              </a:spcBef>
              <a:spcAft>
                <a:spcPts val="0"/>
              </a:spcAft>
              <a:buNone/>
            </a:pPr>
            <a:r>
              <a:rPr b="1" lang="es-CL" sz="1100">
                <a:solidFill>
                  <a:schemeClr val="dk1"/>
                </a:solidFill>
              </a:rPr>
              <a:t>Seguridad:</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CL" sz="1100">
                <a:solidFill>
                  <a:schemeClr val="dk1"/>
                </a:solidFill>
              </a:rPr>
              <a:t>Sistema de login con roles (clientes, cocina, garzón y administración).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CL" sz="1100">
                <a:solidFill>
                  <a:schemeClr val="dk1"/>
                </a:solidFill>
              </a:rPr>
              <a:t>Comunicación protegida con HTTPS (SSL/TLS).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CL" sz="1100">
                <a:solidFill>
                  <a:schemeClr val="dk1"/>
                </a:solidFill>
              </a:rPr>
              <a:t>Permisos en Django para restringir accesos no autorizados.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CL" sz="1100">
                <a:solidFill>
                  <a:schemeClr val="dk1"/>
                </a:solidFill>
              </a:rPr>
              <a:t>Copias de seguridad periódicas de la base de datos MySQL.</a:t>
            </a:r>
            <a:endParaRPr b="1" sz="1100">
              <a:solidFill>
                <a:schemeClr val="dk1"/>
              </a:solidFill>
            </a:endParaRPr>
          </a:p>
          <a:p>
            <a:pPr indent="0" lvl="0" marL="46355" marR="5080" rtl="0" algn="just">
              <a:lnSpc>
                <a:spcPct val="101499"/>
              </a:lnSpc>
              <a:spcBef>
                <a:spcPts val="1200"/>
              </a:spcBef>
              <a:spcAft>
                <a:spcPts val="0"/>
              </a:spcAft>
              <a:buNone/>
            </a:pPr>
            <a:r>
              <a:t/>
            </a:r>
            <a:endParaRPr sz="1950">
              <a:solidFill>
                <a:schemeClr val="dk1"/>
              </a:solidFill>
              <a:highlight>
                <a:srgbClr val="FFFF00"/>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2021-04-02T01:36:00Z</dcterms:created>
  <dc:creator>Gabriel Mendez F.</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